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sldIdLst>
    <p:sldId id="289" r:id="rId2"/>
    <p:sldId id="307" r:id="rId3"/>
    <p:sldId id="339" r:id="rId4"/>
    <p:sldId id="338" r:id="rId5"/>
    <p:sldId id="308" r:id="rId6"/>
    <p:sldId id="309" r:id="rId7"/>
    <p:sldId id="310" r:id="rId8"/>
    <p:sldId id="313" r:id="rId9"/>
    <p:sldId id="311" r:id="rId10"/>
    <p:sldId id="314" r:id="rId11"/>
    <p:sldId id="330" r:id="rId12"/>
    <p:sldId id="326" r:id="rId13"/>
    <p:sldId id="332" r:id="rId14"/>
    <p:sldId id="333" r:id="rId15"/>
    <p:sldId id="334" r:id="rId16"/>
    <p:sldId id="317" r:id="rId17"/>
    <p:sldId id="335" r:id="rId18"/>
    <p:sldId id="327" r:id="rId19"/>
    <p:sldId id="336" r:id="rId20"/>
    <p:sldId id="328" r:id="rId21"/>
  </p:sldIdLst>
  <p:sldSz cx="12192000" cy="6858000"/>
  <p:notesSz cx="6797675" cy="987425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Constantia" panose="02030602050306030303" pitchFamily="18" charset="0"/>
      <p:regular r:id="rId31"/>
      <p:bold r:id="rId32"/>
      <p:italic r:id="rId33"/>
      <p:boldItalic r:id="rId34"/>
    </p:embeddedFont>
    <p:embeddedFont>
      <p:font typeface="DIN Pro Black" panose="020B0604020202020204" charset="0"/>
      <p:bold r:id="rId35"/>
      <p:boldItalic r:id="rId36"/>
    </p:embeddedFont>
    <p:embeddedFont>
      <p:font typeface="DIN Pro Cond Black" panose="020B0A06020101010102" charset="-52"/>
      <p:bold r:id="rId37"/>
      <p:boldItalic r:id="rId38"/>
    </p:embeddedFont>
    <p:embeddedFont>
      <p:font typeface="DIN Pro Cond Medium" panose="020B0606020101010102" charset="-52"/>
      <p:regular r:id="rId39"/>
      <p:italic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70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13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4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3" y="58"/>
      </p:cViewPr>
      <p:guideLst>
        <p:guide orient="horz" pos="2115"/>
        <p:guide pos="70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FE876-C306-402F-977F-3B968FB0A281}" type="datetimeFigureOut">
              <a:rPr lang="ru-RU" smtClean="0"/>
              <a:pPr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37575-A112-4068-809F-CE29277196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4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637575-A112-4068-809F-CE292771967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96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44F418-A535-48A6-A339-61FAD0B55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176"/>
            <a:ext cx="12192000" cy="24860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CBC823-B82D-43B3-9F93-6330F9EAEA3A}"/>
              </a:ext>
            </a:extLst>
          </p:cNvPr>
          <p:cNvSpPr/>
          <p:nvPr/>
        </p:nvSpPr>
        <p:spPr>
          <a:xfrm>
            <a:off x="0" y="4362176"/>
            <a:ext cx="12192000" cy="2495825"/>
          </a:xfrm>
          <a:prstGeom prst="rect">
            <a:avLst/>
          </a:prstGeom>
          <a:solidFill>
            <a:srgbClr val="002E6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 anchor="ctr">
            <a:normAutofit/>
          </a:bodyPr>
          <a:lstStyle>
            <a:lvl1pPr algn="ctr">
              <a:defRPr sz="387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1" y="4655937"/>
            <a:ext cx="91440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2216">
                <a:solidFill>
                  <a:schemeClr val="bg1"/>
                </a:solidFill>
              </a:defRPr>
            </a:lvl1pPr>
            <a:lvl2pPr marL="657955" indent="0" algn="ctr">
              <a:buNone/>
              <a:defRPr sz="2878"/>
            </a:lvl2pPr>
            <a:lvl3pPr marL="1315911" indent="0" algn="ctr">
              <a:buNone/>
              <a:defRPr sz="2590"/>
            </a:lvl3pPr>
            <a:lvl4pPr marL="1973865" indent="0" algn="ctr">
              <a:buNone/>
              <a:defRPr sz="2302"/>
            </a:lvl4pPr>
            <a:lvl5pPr marL="2631820" indent="0" algn="ctr">
              <a:buNone/>
              <a:defRPr sz="2302"/>
            </a:lvl5pPr>
            <a:lvl6pPr marL="3289776" indent="0" algn="ctr">
              <a:buNone/>
              <a:defRPr sz="2302"/>
            </a:lvl6pPr>
            <a:lvl7pPr marL="3947732" indent="0" algn="ctr">
              <a:buNone/>
              <a:defRPr sz="2302"/>
            </a:lvl7pPr>
            <a:lvl8pPr marL="4605687" indent="0" algn="ctr">
              <a:buNone/>
              <a:defRPr sz="2302"/>
            </a:lvl8pPr>
            <a:lvl9pPr marL="5263641" indent="0" algn="ctr">
              <a:buNone/>
              <a:defRPr sz="2302"/>
            </a:lvl9pPr>
          </a:lstStyle>
          <a:p>
            <a:r>
              <a:rPr lang="ru-RU" dirty="0"/>
              <a:t>Имя Отчество Фамилия</a:t>
            </a:r>
          </a:p>
          <a:p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:a16="http://schemas.microsoft.com/office/drawing/2014/main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10555" y="6446418"/>
            <a:ext cx="3170892" cy="183063"/>
          </a:xfrm>
        </p:spPr>
        <p:txBody>
          <a:bodyPr/>
          <a:lstStyle>
            <a:lvl1pPr marL="0" indent="0" algn="ctr">
              <a:buNone/>
              <a:defRPr sz="1477">
                <a:solidFill>
                  <a:schemeClr val="bg1"/>
                </a:solidFill>
                <a:latin typeface="+mn-lt"/>
              </a:defRPr>
            </a:lvl1pPr>
            <a:lvl2pPr marL="422037" indent="0">
              <a:buNone/>
              <a:defRPr sz="1292"/>
            </a:lvl2pPr>
            <a:lvl3pPr marL="844073" indent="0">
              <a:buNone/>
              <a:defRPr sz="1108"/>
            </a:lvl3pPr>
            <a:lvl4pPr marL="1266110" indent="0">
              <a:buNone/>
              <a:defRPr sz="923"/>
            </a:lvl4pPr>
            <a:lvl5pPr marL="1688147" indent="0">
              <a:buNone/>
              <a:defRPr sz="923"/>
            </a:lvl5pPr>
            <a:lvl6pPr marL="2110184" indent="0">
              <a:buNone/>
              <a:defRPr sz="923"/>
            </a:lvl6pPr>
            <a:lvl7pPr marL="2532220" indent="0">
              <a:buNone/>
              <a:defRPr sz="923"/>
            </a:lvl7pPr>
            <a:lvl8pPr marL="2954257" indent="0">
              <a:buNone/>
              <a:defRPr sz="923"/>
            </a:lvl8pPr>
            <a:lvl9pPr marL="3376293" indent="0">
              <a:buNone/>
              <a:defRPr sz="923"/>
            </a:lvl9pPr>
          </a:lstStyle>
          <a:p>
            <a:pPr lvl="0"/>
            <a:r>
              <a:rPr lang="ru-RU" dirty="0"/>
              <a:t>2021 г.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46BEE894-F66A-4E44-B18E-3B1D3C6629FA}"/>
              </a:ext>
            </a:extLst>
          </p:cNvPr>
          <p:cNvSpPr/>
          <p:nvPr/>
        </p:nvSpPr>
        <p:spPr>
          <a:xfrm>
            <a:off x="0" y="2"/>
            <a:ext cx="12192000" cy="227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31" spc="184" baseline="0"/>
              <a:t>ФЕДЕРАЛЬНАЯ СЛУЖБА ПО НАДЗОРУ В СФЕРЕ СВЯЗИ, ИНФОРМАЦИОННЫХ ТЕХНОЛОГИЙ И МАССОВЫХ КОММУНИКАЦИЙ</a:t>
            </a:r>
            <a:endParaRPr lang="ru-RU" sz="831" spc="184" baseline="0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4C9D585-E218-400A-B79E-BC598D3C6BF3}"/>
              </a:ext>
            </a:extLst>
          </p:cNvPr>
          <p:cNvCxnSpPr/>
          <p:nvPr/>
        </p:nvCxnSpPr>
        <p:spPr>
          <a:xfrm>
            <a:off x="0" y="260244"/>
            <a:ext cx="12192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8B42C83-EA23-40D8-B485-26468FABDFA1}"/>
              </a:ext>
            </a:extLst>
          </p:cNvPr>
          <p:cNvSpPr/>
          <p:nvPr/>
        </p:nvSpPr>
        <p:spPr>
          <a:xfrm>
            <a:off x="4120762" y="2246525"/>
            <a:ext cx="3950477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16" b="1" cap="none" spc="46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+mj-lt"/>
              </a:rPr>
              <a:t>РОСКОМНАДЗОР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45744D-D37C-4181-B97C-506D88013F8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8" y="588204"/>
            <a:ext cx="1421545" cy="15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364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97" y="462157"/>
            <a:ext cx="9581263" cy="692739"/>
          </a:xfrm>
        </p:spPr>
        <p:txBody>
          <a:bodyPr>
            <a:normAutofit/>
          </a:bodyPr>
          <a:lstStyle>
            <a:lvl1pPr>
              <a:defRPr sz="2216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98" y="1382574"/>
            <a:ext cx="11025898" cy="500584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05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599" y="6464303"/>
            <a:ext cx="8282696" cy="365125"/>
          </a:xfrm>
        </p:spPr>
        <p:txBody>
          <a:bodyPr lIns="0" rIns="0"/>
          <a:lstStyle>
            <a:lvl1pPr algn="l">
              <a:lnSpc>
                <a:spcPct val="80000"/>
              </a:lnSpc>
              <a:defRPr sz="739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9691" y="6464303"/>
            <a:ext cx="796802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E99E5D-EE56-4369-9693-24E89F7973ED}"/>
              </a:ext>
            </a:extLst>
          </p:cNvPr>
          <p:cNvCxnSpPr/>
          <p:nvPr/>
        </p:nvCxnSpPr>
        <p:spPr>
          <a:xfrm>
            <a:off x="580599" y="1173040"/>
            <a:ext cx="11025896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9D9C52-F397-4DAA-8A7B-6D77E595363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094" y="291171"/>
            <a:ext cx="727399" cy="8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6182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97" y="81234"/>
            <a:ext cx="9581263" cy="583572"/>
          </a:xfrm>
        </p:spPr>
        <p:txBody>
          <a:bodyPr>
            <a:normAutofit/>
          </a:bodyPr>
          <a:lstStyle>
            <a:lvl1pPr>
              <a:defRPr sz="2216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98" y="740437"/>
            <a:ext cx="11025898" cy="5647981"/>
          </a:xfrm>
        </p:spPr>
        <p:txBody>
          <a:bodyPr>
            <a:normAutofit/>
          </a:bodyPr>
          <a:lstStyle>
            <a:lvl1pPr>
              <a:defRPr sz="1292"/>
            </a:lvl1pPr>
            <a:lvl2pPr>
              <a:defRPr sz="1108"/>
            </a:lvl2pPr>
            <a:lvl3pPr>
              <a:defRPr sz="1016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599" y="6464303"/>
            <a:ext cx="8282696" cy="365125"/>
          </a:xfrm>
        </p:spPr>
        <p:txBody>
          <a:bodyPr lIns="0" rIns="0"/>
          <a:lstStyle>
            <a:lvl1pPr algn="l">
              <a:lnSpc>
                <a:spcPct val="80000"/>
              </a:lnSpc>
              <a:defRPr sz="739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3293" y="6464303"/>
            <a:ext cx="2743200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6E99E5D-EE56-4369-9693-24E89F7973ED}"/>
              </a:ext>
            </a:extLst>
          </p:cNvPr>
          <p:cNvCxnSpPr/>
          <p:nvPr/>
        </p:nvCxnSpPr>
        <p:spPr>
          <a:xfrm>
            <a:off x="580599" y="702621"/>
            <a:ext cx="11025896" cy="0"/>
          </a:xfrm>
          <a:prstGeom prst="line">
            <a:avLst/>
          </a:prstGeom>
          <a:ln w="12700">
            <a:solidFill>
              <a:schemeClr val="accent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9D9C52-F397-4DAA-8A7B-6D77E595363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304" y="81234"/>
            <a:ext cx="526189" cy="5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701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1205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2298473D-7EAB-4CEC-95C9-E3B698F6FC68}"/>
              </a:ext>
            </a:extLst>
          </p:cNvPr>
          <p:cNvGrpSpPr/>
          <p:nvPr/>
        </p:nvGrpSpPr>
        <p:grpSpPr>
          <a:xfrm>
            <a:off x="0" y="2"/>
            <a:ext cx="12192000" cy="6857999"/>
            <a:chOff x="0" y="1"/>
            <a:chExt cx="15119350" cy="10691812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56A13BC1-4094-4836-AAC9-59A6AFB09850}"/>
                </a:ext>
              </a:extLst>
            </p:cNvPr>
            <p:cNvSpPr/>
            <p:nvPr userDrawn="1"/>
          </p:nvSpPr>
          <p:spPr>
            <a:xfrm>
              <a:off x="0" y="1"/>
              <a:ext cx="15119350" cy="106918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9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E58D5513-5577-4F61-819A-033AE67814D7}"/>
                </a:ext>
              </a:extLst>
            </p:cNvPr>
            <p:cNvSpPr/>
            <p:nvPr userDrawn="1"/>
          </p:nvSpPr>
          <p:spPr>
            <a:xfrm>
              <a:off x="722443" y="715452"/>
              <a:ext cx="13673249" cy="9252122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9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5B9CD194-FF3E-4F1E-9D71-2BD87921EB09}"/>
                </a:ext>
              </a:extLst>
            </p:cNvPr>
            <p:cNvSpPr/>
            <p:nvPr userDrawn="1"/>
          </p:nvSpPr>
          <p:spPr>
            <a:xfrm>
              <a:off x="12965229" y="8810"/>
              <a:ext cx="1435333" cy="18123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79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619" y="6444525"/>
            <a:ext cx="820040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7091" y="6444525"/>
            <a:ext cx="652344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3A147AA8-BCD7-4295-9AE9-0ECC672D555C}"/>
              </a:ext>
            </a:extLst>
          </p:cNvPr>
          <p:cNvGrpSpPr/>
          <p:nvPr/>
        </p:nvGrpSpPr>
        <p:grpSpPr>
          <a:xfrm>
            <a:off x="578639" y="1160401"/>
            <a:ext cx="11029816" cy="5238690"/>
            <a:chOff x="717570" y="1809097"/>
            <a:chExt cx="13678122" cy="8167264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B32AA474-D69F-4D2D-85E4-60450FA0C35D}"/>
                </a:ext>
              </a:extLst>
            </p:cNvPr>
            <p:cNvGrpSpPr/>
            <p:nvPr userDrawn="1"/>
          </p:nvGrpSpPr>
          <p:grpSpPr>
            <a:xfrm>
              <a:off x="717570" y="1809097"/>
              <a:ext cx="13678122" cy="8167264"/>
              <a:chOff x="365999" y="909032"/>
              <a:chExt cx="10806040" cy="5253295"/>
            </a:xfrm>
          </p:grpSpPr>
          <p:grpSp>
            <p:nvGrpSpPr>
              <p:cNvPr id="66" name="Baselines / anchors">
                <a:extLst>
                  <a:ext uri="{FF2B5EF4-FFF2-40B4-BE49-F238E27FC236}">
                    <a16:creationId xmlns:a16="http://schemas.microsoft.com/office/drawing/2014/main" id="{55F3BEB0-05B6-4A77-95E9-DAACC9D3BB60}"/>
                  </a:ext>
                </a:extLst>
              </p:cNvPr>
              <p:cNvGrpSpPr/>
              <p:nvPr userDrawn="1"/>
            </p:nvGrpSpPr>
            <p:grpSpPr>
              <a:xfrm>
                <a:off x="365999" y="914211"/>
                <a:ext cx="10805080" cy="5245389"/>
                <a:chOff x="12623800" y="914211"/>
                <a:chExt cx="11176000" cy="5245389"/>
              </a:xfrm>
            </p:grpSpPr>
            <p:cxnSp>
              <p:nvCxnSpPr>
                <p:cNvPr id="81" name="Straight Connector 79">
                  <a:extLst>
                    <a:ext uri="{FF2B5EF4-FFF2-40B4-BE49-F238E27FC236}">
                      <a16:creationId xmlns:a16="http://schemas.microsoft.com/office/drawing/2014/main" id="{D18BF5A6-1D21-4823-B6A1-83C011333BA1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914211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0">
                  <a:extLst>
                    <a:ext uri="{FF2B5EF4-FFF2-40B4-BE49-F238E27FC236}">
                      <a16:creationId xmlns:a16="http://schemas.microsoft.com/office/drawing/2014/main" id="{8D25845C-F443-4C19-873F-B5BDD4AF867F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205622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1">
                  <a:extLst>
                    <a:ext uri="{FF2B5EF4-FFF2-40B4-BE49-F238E27FC236}">
                      <a16:creationId xmlns:a16="http://schemas.microsoft.com/office/drawing/2014/main" id="{EF1DA297-2570-4AAA-8491-022C4C91C42D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49760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2">
                  <a:extLst>
                    <a:ext uri="{FF2B5EF4-FFF2-40B4-BE49-F238E27FC236}">
                      <a16:creationId xmlns:a16="http://schemas.microsoft.com/office/drawing/2014/main" id="{0CF7524E-4513-4402-9925-3031931EA1CA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1788444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3">
                  <a:extLst>
                    <a:ext uri="{FF2B5EF4-FFF2-40B4-BE49-F238E27FC236}">
                      <a16:creationId xmlns:a16="http://schemas.microsoft.com/office/drawing/2014/main" id="{FE37DA67-9D4C-4927-B77C-B12CCC03032B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079855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4">
                  <a:extLst>
                    <a:ext uri="{FF2B5EF4-FFF2-40B4-BE49-F238E27FC236}">
                      <a16:creationId xmlns:a16="http://schemas.microsoft.com/office/drawing/2014/main" id="{FE640390-356A-4AE5-9821-C4E1D77FE22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371266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5">
                  <a:extLst>
                    <a:ext uri="{FF2B5EF4-FFF2-40B4-BE49-F238E27FC236}">
                      <a16:creationId xmlns:a16="http://schemas.microsoft.com/office/drawing/2014/main" id="{E6718141-CC67-489E-8CE1-D107D19AFA8D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662677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6">
                  <a:extLst>
                    <a:ext uri="{FF2B5EF4-FFF2-40B4-BE49-F238E27FC236}">
                      <a16:creationId xmlns:a16="http://schemas.microsoft.com/office/drawing/2014/main" id="{3AF7B711-F13E-4FF1-91B4-D69C2390F5E3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2954088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7">
                  <a:extLst>
                    <a:ext uri="{FF2B5EF4-FFF2-40B4-BE49-F238E27FC236}">
                      <a16:creationId xmlns:a16="http://schemas.microsoft.com/office/drawing/2014/main" id="{542AB211-1A71-49C6-96C3-D2EF9F445D9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245499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8">
                  <a:extLst>
                    <a:ext uri="{FF2B5EF4-FFF2-40B4-BE49-F238E27FC236}">
                      <a16:creationId xmlns:a16="http://schemas.microsoft.com/office/drawing/2014/main" id="{C3F92FC4-3B85-44BF-88D0-1CEE4E30F44E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53691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89">
                  <a:extLst>
                    <a:ext uri="{FF2B5EF4-FFF2-40B4-BE49-F238E27FC236}">
                      <a16:creationId xmlns:a16="http://schemas.microsoft.com/office/drawing/2014/main" id="{D6881D09-1959-4387-A4DC-7D98ED2B6A85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3828321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0">
                  <a:extLst>
                    <a:ext uri="{FF2B5EF4-FFF2-40B4-BE49-F238E27FC236}">
                      <a16:creationId xmlns:a16="http://schemas.microsoft.com/office/drawing/2014/main" id="{95F72D39-E805-4661-AE9F-BDC14C055B53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119732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1">
                  <a:extLst>
                    <a:ext uri="{FF2B5EF4-FFF2-40B4-BE49-F238E27FC236}">
                      <a16:creationId xmlns:a16="http://schemas.microsoft.com/office/drawing/2014/main" id="{F14A076B-08B4-4C5E-9FF4-EA5B22991CD0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411143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2">
                  <a:extLst>
                    <a:ext uri="{FF2B5EF4-FFF2-40B4-BE49-F238E27FC236}">
                      <a16:creationId xmlns:a16="http://schemas.microsoft.com/office/drawing/2014/main" id="{DCA7F83B-81C2-41F6-836D-28925748B3FC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702554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3">
                  <a:extLst>
                    <a:ext uri="{FF2B5EF4-FFF2-40B4-BE49-F238E27FC236}">
                      <a16:creationId xmlns:a16="http://schemas.microsoft.com/office/drawing/2014/main" id="{374A2D8F-5DD1-495D-BD02-6C66282899D9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4993965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4">
                  <a:extLst>
                    <a:ext uri="{FF2B5EF4-FFF2-40B4-BE49-F238E27FC236}">
                      <a16:creationId xmlns:a16="http://schemas.microsoft.com/office/drawing/2014/main" id="{7638AC11-B369-4E58-BDA8-C0669C40F5B2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285376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5">
                  <a:extLst>
                    <a:ext uri="{FF2B5EF4-FFF2-40B4-BE49-F238E27FC236}">
                      <a16:creationId xmlns:a16="http://schemas.microsoft.com/office/drawing/2014/main" id="{467F217C-2D8E-44D6-ABE8-1DF7DF8949B9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576787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6">
                  <a:extLst>
                    <a:ext uri="{FF2B5EF4-FFF2-40B4-BE49-F238E27FC236}">
                      <a16:creationId xmlns:a16="http://schemas.microsoft.com/office/drawing/2014/main" id="{C48CB963-6244-427B-A210-80BE2BB4263B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5868198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7">
                  <a:extLst>
                    <a:ext uri="{FF2B5EF4-FFF2-40B4-BE49-F238E27FC236}">
                      <a16:creationId xmlns:a16="http://schemas.microsoft.com/office/drawing/2014/main" id="{E8C43653-D2CA-43BA-966C-B79BFFA85FE5}"/>
                    </a:ext>
                  </a:extLst>
                </p:cNvPr>
                <p:cNvCxnSpPr/>
                <p:nvPr userDrawn="1"/>
              </p:nvCxnSpPr>
              <p:spPr>
                <a:xfrm>
                  <a:off x="12623800" y="6159600"/>
                  <a:ext cx="11176000" cy="0"/>
                </a:xfrm>
                <a:prstGeom prst="line">
                  <a:avLst/>
                </a:prstGeom>
                <a:ln w="9525">
                  <a:solidFill>
                    <a:srgbClr val="30C1D7">
                      <a:alpha val="40000"/>
                    </a:srgb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Gutter space">
                <a:extLst>
                  <a:ext uri="{FF2B5EF4-FFF2-40B4-BE49-F238E27FC236}">
                    <a16:creationId xmlns:a16="http://schemas.microsoft.com/office/drawing/2014/main" id="{51E2D6E5-1104-43DC-941E-2098D8843D56}"/>
                  </a:ext>
                </a:extLst>
              </p:cNvPr>
              <p:cNvGrpSpPr/>
              <p:nvPr userDrawn="1"/>
            </p:nvGrpSpPr>
            <p:grpSpPr>
              <a:xfrm>
                <a:off x="1006067" y="914191"/>
                <a:ext cx="9525904" cy="5248136"/>
                <a:chOff x="1277000" y="623550"/>
                <a:chExt cx="9638000" cy="5537047"/>
              </a:xfrm>
            </p:grpSpPr>
            <p:sp>
              <p:nvSpPr>
                <p:cNvPr id="70" name="Rectangle 67">
                  <a:extLst>
                    <a:ext uri="{FF2B5EF4-FFF2-40B4-BE49-F238E27FC236}">
                      <a16:creationId xmlns:a16="http://schemas.microsoft.com/office/drawing/2014/main" id="{5E54B856-7A3C-4BA9-9EB3-EF3665CC5FA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688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1" name="Rectangle 68">
                  <a:extLst>
                    <a:ext uri="{FF2B5EF4-FFF2-40B4-BE49-F238E27FC236}">
                      <a16:creationId xmlns:a16="http://schemas.microsoft.com/office/drawing/2014/main" id="{FC5EE523-8EA3-479F-B46D-1F3A7E0D562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875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2" name="Rectangle 69">
                  <a:extLst>
                    <a:ext uri="{FF2B5EF4-FFF2-40B4-BE49-F238E27FC236}">
                      <a16:creationId xmlns:a16="http://schemas.microsoft.com/office/drawing/2014/main" id="{5D35551F-D342-4FC1-B735-6886088FF2A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782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3" name="Rectangle 70">
                  <a:extLst>
                    <a:ext uri="{FF2B5EF4-FFF2-40B4-BE49-F238E27FC236}">
                      <a16:creationId xmlns:a16="http://schemas.microsoft.com/office/drawing/2014/main" id="{1B6360AE-1A43-4C45-8E46-7F9FA6CB5BC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69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4" name="Rectangle 71">
                  <a:extLst>
                    <a:ext uri="{FF2B5EF4-FFF2-40B4-BE49-F238E27FC236}">
                      <a16:creationId xmlns:a16="http://schemas.microsoft.com/office/drawing/2014/main" id="{B0713604-7ADF-4AA8-B0ED-6FCA3F77B24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062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5" name="Rectangle 72">
                  <a:extLst>
                    <a:ext uri="{FF2B5EF4-FFF2-40B4-BE49-F238E27FC236}">
                      <a16:creationId xmlns:a16="http://schemas.microsoft.com/office/drawing/2014/main" id="{820DE0D3-5E78-4446-A430-E2088D2F515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95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6" name="Rectangle 73">
                  <a:extLst>
                    <a:ext uri="{FF2B5EF4-FFF2-40B4-BE49-F238E27FC236}">
                      <a16:creationId xmlns:a16="http://schemas.microsoft.com/office/drawing/2014/main" id="{68B21156-20AE-4934-A039-32E56E7287E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27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7" name="Rectangle 74">
                  <a:extLst>
                    <a:ext uri="{FF2B5EF4-FFF2-40B4-BE49-F238E27FC236}">
                      <a16:creationId xmlns:a16="http://schemas.microsoft.com/office/drawing/2014/main" id="{20E30B08-EE33-4864-943C-6B61FFE3538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21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8" name="Rectangle 75">
                  <a:extLst>
                    <a:ext uri="{FF2B5EF4-FFF2-40B4-BE49-F238E27FC236}">
                      <a16:creationId xmlns:a16="http://schemas.microsoft.com/office/drawing/2014/main" id="{4FC3B70F-388E-4707-8248-65532361772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314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79" name="Rectangle 76">
                  <a:extLst>
                    <a:ext uri="{FF2B5EF4-FFF2-40B4-BE49-F238E27FC236}">
                      <a16:creationId xmlns:a16="http://schemas.microsoft.com/office/drawing/2014/main" id="{DE1D1A4A-5C2C-48D6-8502-BBBE470C19D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082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  <p:sp>
              <p:nvSpPr>
                <p:cNvPr id="80" name="Rectangle 77">
                  <a:extLst>
                    <a:ext uri="{FF2B5EF4-FFF2-40B4-BE49-F238E27FC236}">
                      <a16:creationId xmlns:a16="http://schemas.microsoft.com/office/drawing/2014/main" id="{AD5A3D38-AEB2-4DDE-B8F9-A19ED9D875D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5017000" y="623550"/>
                  <a:ext cx="288000" cy="5537047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sz="1661" dirty="0"/>
                </a:p>
              </p:txBody>
            </p:sp>
          </p:grpSp>
          <p:sp>
            <p:nvSpPr>
              <p:cNvPr id="68" name="Whitespace measure">
                <a:extLst>
                  <a:ext uri="{FF2B5EF4-FFF2-40B4-BE49-F238E27FC236}">
                    <a16:creationId xmlns:a16="http://schemas.microsoft.com/office/drawing/2014/main" id="{021999DC-3A72-4460-B461-7E734BDFB4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5999" y="909032"/>
                <a:ext cx="10805080" cy="585991"/>
              </a:xfrm>
              <a:prstGeom prst="rect">
                <a:avLst/>
              </a:prstGeom>
              <a:solidFill>
                <a:schemeClr val="accent2">
                  <a:lumMod val="75000"/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661" dirty="0"/>
              </a:p>
            </p:txBody>
          </p:sp>
          <p:sp>
            <p:nvSpPr>
              <p:cNvPr id="69" name="Live area">
                <a:extLst>
                  <a:ext uri="{FF2B5EF4-FFF2-40B4-BE49-F238E27FC236}">
                    <a16:creationId xmlns:a16="http://schemas.microsoft.com/office/drawing/2014/main" id="{8F97DBA6-ACD2-4659-8E17-9290DC1F0B2F}"/>
                  </a:ext>
                </a:extLst>
              </p:cNvPr>
              <p:cNvSpPr/>
              <p:nvPr userDrawn="1"/>
            </p:nvSpPr>
            <p:spPr>
              <a:xfrm>
                <a:off x="365999" y="1495023"/>
                <a:ext cx="10806040" cy="4666361"/>
              </a:xfrm>
              <a:custGeom>
                <a:avLst/>
                <a:gdLst>
                  <a:gd name="connsiteX0" fmla="*/ 0 w 10931999"/>
                  <a:gd name="connsiteY0" fmla="*/ 0 h 5537797"/>
                  <a:gd name="connsiteX1" fmla="*/ 10931999 w 10931999"/>
                  <a:gd name="connsiteY1" fmla="*/ 0 h 5537797"/>
                  <a:gd name="connsiteX2" fmla="*/ 10931999 w 10931999"/>
                  <a:gd name="connsiteY2" fmla="*/ 5537797 h 5537797"/>
                  <a:gd name="connsiteX3" fmla="*/ 0 w 10931999"/>
                  <a:gd name="connsiteY3" fmla="*/ 5537797 h 553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1999" h="5537797">
                    <a:moveTo>
                      <a:pt x="0" y="0"/>
                    </a:moveTo>
                    <a:lnTo>
                      <a:pt x="10931999" y="0"/>
                    </a:lnTo>
                    <a:lnTo>
                      <a:pt x="10931999" y="5537797"/>
                    </a:lnTo>
                    <a:lnTo>
                      <a:pt x="0" y="5537797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  <a:alpha val="3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90000"/>
                  </a:lnSpc>
                  <a:spcAft>
                    <a:spcPts val="923"/>
                  </a:spcAft>
                </a:pPr>
                <a:endParaRPr lang="en-US" sz="1108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D6FD2977-B2CF-488E-B2E8-9F4666EB5914}"/>
                </a:ext>
              </a:extLst>
            </p:cNvPr>
            <p:cNvGrpSpPr/>
            <p:nvPr userDrawn="1"/>
          </p:nvGrpSpPr>
          <p:grpSpPr>
            <a:xfrm>
              <a:off x="1136759" y="1817118"/>
              <a:ext cx="12837934" cy="8155004"/>
              <a:chOff x="1136759" y="1817118"/>
              <a:chExt cx="12837934" cy="8155004"/>
            </a:xfrm>
          </p:grpSpPr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id="{A192FCFC-3376-4844-8989-9E02B861EF04}"/>
                  </a:ext>
                </a:extLst>
              </p:cNvPr>
              <p:cNvCxnSpPr/>
              <p:nvPr userDrawn="1"/>
            </p:nvCxnSpPr>
            <p:spPr>
              <a:xfrm>
                <a:off x="347092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>
                <a:extLst>
                  <a:ext uri="{FF2B5EF4-FFF2-40B4-BE49-F238E27FC236}">
                    <a16:creationId xmlns:a16="http://schemas.microsoft.com/office/drawing/2014/main" id="{07672129-8971-42A6-B502-D123FAE151CC}"/>
                  </a:ext>
                </a:extLst>
              </p:cNvPr>
              <p:cNvCxnSpPr/>
              <p:nvPr userDrawn="1"/>
            </p:nvCxnSpPr>
            <p:spPr>
              <a:xfrm>
                <a:off x="230384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id="{C6C1F3C7-EBAF-48E9-8934-90A13CD45908}"/>
                  </a:ext>
                </a:extLst>
              </p:cNvPr>
              <p:cNvCxnSpPr/>
              <p:nvPr userDrawn="1"/>
            </p:nvCxnSpPr>
            <p:spPr>
              <a:xfrm>
                <a:off x="463801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>
                <a:extLst>
                  <a:ext uri="{FF2B5EF4-FFF2-40B4-BE49-F238E27FC236}">
                    <a16:creationId xmlns:a16="http://schemas.microsoft.com/office/drawing/2014/main" id="{5A37383A-170C-4760-A941-B91D3BB88CF3}"/>
                  </a:ext>
                </a:extLst>
              </p:cNvPr>
              <p:cNvCxnSpPr/>
              <p:nvPr userDrawn="1"/>
            </p:nvCxnSpPr>
            <p:spPr>
              <a:xfrm>
                <a:off x="580509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id="{17685A69-C1C0-42C1-8D40-D6D6A29E2749}"/>
                  </a:ext>
                </a:extLst>
              </p:cNvPr>
              <p:cNvCxnSpPr/>
              <p:nvPr userDrawn="1"/>
            </p:nvCxnSpPr>
            <p:spPr>
              <a:xfrm>
                <a:off x="697218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id="{92E9916C-11FF-4870-847C-DCA240E3A033}"/>
                  </a:ext>
                </a:extLst>
              </p:cNvPr>
              <p:cNvCxnSpPr/>
              <p:nvPr userDrawn="1"/>
            </p:nvCxnSpPr>
            <p:spPr>
              <a:xfrm>
                <a:off x="813926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>
                <a:extLst>
                  <a:ext uri="{FF2B5EF4-FFF2-40B4-BE49-F238E27FC236}">
                    <a16:creationId xmlns:a16="http://schemas.microsoft.com/office/drawing/2014/main" id="{748AD79D-75D9-4AE9-9ADB-038DA58C2E8C}"/>
                  </a:ext>
                </a:extLst>
              </p:cNvPr>
              <p:cNvCxnSpPr/>
              <p:nvPr userDrawn="1"/>
            </p:nvCxnSpPr>
            <p:spPr>
              <a:xfrm>
                <a:off x="930635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:a16="http://schemas.microsoft.com/office/drawing/2014/main" id="{1367B73A-A8B0-4E80-97B1-DFFA49EEFEED}"/>
                  </a:ext>
                </a:extLst>
              </p:cNvPr>
              <p:cNvCxnSpPr/>
              <p:nvPr userDrawn="1"/>
            </p:nvCxnSpPr>
            <p:spPr>
              <a:xfrm>
                <a:off x="1047343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id="{AF0946FA-0436-43FD-91D3-DC4ABC1259BD}"/>
                  </a:ext>
                </a:extLst>
              </p:cNvPr>
              <p:cNvCxnSpPr/>
              <p:nvPr userDrawn="1"/>
            </p:nvCxnSpPr>
            <p:spPr>
              <a:xfrm>
                <a:off x="11640524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id="{A563818B-7B7E-4FDE-92C9-5484C5553BCA}"/>
                  </a:ext>
                </a:extLst>
              </p:cNvPr>
              <p:cNvCxnSpPr/>
              <p:nvPr userDrawn="1"/>
            </p:nvCxnSpPr>
            <p:spPr>
              <a:xfrm>
                <a:off x="1280760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:a16="http://schemas.microsoft.com/office/drawing/2014/main" id="{E9D0272C-EB43-452A-9124-559705B6E30F}"/>
                  </a:ext>
                </a:extLst>
              </p:cNvPr>
              <p:cNvCxnSpPr/>
              <p:nvPr userDrawn="1"/>
            </p:nvCxnSpPr>
            <p:spPr>
              <a:xfrm>
                <a:off x="13974693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>
                <a:extLst>
                  <a:ext uri="{FF2B5EF4-FFF2-40B4-BE49-F238E27FC236}">
                    <a16:creationId xmlns:a16="http://schemas.microsoft.com/office/drawing/2014/main" id="{4AEC5B4E-5FA0-430D-B42A-1DF1B3EF33E2}"/>
                  </a:ext>
                </a:extLst>
              </p:cNvPr>
              <p:cNvCxnSpPr/>
              <p:nvPr userDrawn="1"/>
            </p:nvCxnSpPr>
            <p:spPr>
              <a:xfrm>
                <a:off x="1136759" y="1817118"/>
                <a:ext cx="0" cy="8155004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1195948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 anchor="ctr">
            <a:normAutofit/>
          </a:bodyPr>
          <a:lstStyle>
            <a:lvl1pPr algn="ctr">
              <a:defRPr sz="387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CBC823-B82D-43B3-9F93-6330F9EAEA3A}"/>
              </a:ext>
            </a:extLst>
          </p:cNvPr>
          <p:cNvSpPr/>
          <p:nvPr/>
        </p:nvSpPr>
        <p:spPr>
          <a:xfrm>
            <a:off x="0" y="4362176"/>
            <a:ext cx="12192000" cy="2495825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9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4655937"/>
            <a:ext cx="91440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2216">
                <a:solidFill>
                  <a:schemeClr val="bg1"/>
                </a:solidFill>
              </a:defRPr>
            </a:lvl1pPr>
            <a:lvl2pPr marL="657955" indent="0" algn="ctr">
              <a:buNone/>
              <a:defRPr sz="2878"/>
            </a:lvl2pPr>
            <a:lvl3pPr marL="1315911" indent="0" algn="ctr">
              <a:buNone/>
              <a:defRPr sz="2590"/>
            </a:lvl3pPr>
            <a:lvl4pPr marL="1973865" indent="0" algn="ctr">
              <a:buNone/>
              <a:defRPr sz="2302"/>
            </a:lvl4pPr>
            <a:lvl5pPr marL="2631820" indent="0" algn="ctr">
              <a:buNone/>
              <a:defRPr sz="2302"/>
            </a:lvl5pPr>
            <a:lvl6pPr marL="3289776" indent="0" algn="ctr">
              <a:buNone/>
              <a:defRPr sz="2302"/>
            </a:lvl6pPr>
            <a:lvl7pPr marL="3947732" indent="0" algn="ctr">
              <a:buNone/>
              <a:defRPr sz="2302"/>
            </a:lvl7pPr>
            <a:lvl8pPr marL="4605687" indent="0" algn="ctr">
              <a:buNone/>
              <a:defRPr sz="2302"/>
            </a:lvl8pPr>
            <a:lvl9pPr marL="5263641" indent="0" algn="ctr">
              <a:buNone/>
              <a:defRPr sz="230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:a16="http://schemas.microsoft.com/office/drawing/2014/main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10555" y="6446418"/>
            <a:ext cx="3170892" cy="183063"/>
          </a:xfrm>
        </p:spPr>
        <p:txBody>
          <a:bodyPr/>
          <a:lstStyle>
            <a:lvl1pPr marL="0" indent="0" algn="ctr">
              <a:buNone/>
              <a:defRPr sz="1477">
                <a:solidFill>
                  <a:schemeClr val="bg1"/>
                </a:solidFill>
                <a:latin typeface="+mn-lt"/>
              </a:defRPr>
            </a:lvl1pPr>
            <a:lvl2pPr marL="422037" indent="0">
              <a:buNone/>
              <a:defRPr sz="1292"/>
            </a:lvl2pPr>
            <a:lvl3pPr marL="844073" indent="0">
              <a:buNone/>
              <a:defRPr sz="1108"/>
            </a:lvl3pPr>
            <a:lvl4pPr marL="1266110" indent="0">
              <a:buNone/>
              <a:defRPr sz="923"/>
            </a:lvl4pPr>
            <a:lvl5pPr marL="1688147" indent="0">
              <a:buNone/>
              <a:defRPr sz="923"/>
            </a:lvl5pPr>
            <a:lvl6pPr marL="2110184" indent="0">
              <a:buNone/>
              <a:defRPr sz="923"/>
            </a:lvl6pPr>
            <a:lvl7pPr marL="2532220" indent="0">
              <a:buNone/>
              <a:defRPr sz="923"/>
            </a:lvl7pPr>
            <a:lvl8pPr marL="2954257" indent="0">
              <a:buNone/>
              <a:defRPr sz="923"/>
            </a:lvl8pPr>
            <a:lvl9pPr marL="3376293" indent="0">
              <a:buNone/>
              <a:defRPr sz="923"/>
            </a:lvl9pPr>
          </a:lstStyle>
          <a:p>
            <a:pPr lvl="0"/>
            <a:r>
              <a:rPr lang="ru-RU" dirty="0"/>
              <a:t>2021 г.</a:t>
            </a:r>
          </a:p>
        </p:txBody>
      </p:sp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id="{ECDB6668-3F03-4B7E-A7CA-F5775C33B87C}"/>
              </a:ext>
            </a:extLst>
          </p:cNvPr>
          <p:cNvSpPr/>
          <p:nvPr/>
        </p:nvSpPr>
        <p:spPr>
          <a:xfrm>
            <a:off x="4120762" y="2246525"/>
            <a:ext cx="3950477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16" b="1" cap="none" spc="46" dirty="0">
                <a:ln w="9525" cmpd="sng">
                  <a:noFill/>
                  <a:prstDash val="solid"/>
                </a:ln>
                <a:solidFill>
                  <a:schemeClr val="accent1"/>
                </a:solidFill>
                <a:effectLst/>
                <a:latin typeface="+mj-lt"/>
              </a:rPr>
              <a:t>РОСКОМНАДЗОР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:a16="http://schemas.microsoft.com/office/drawing/2014/main" id="{F0612A5A-998B-4BB7-BFB0-2C322290AC35}"/>
              </a:ext>
            </a:extLst>
          </p:cNvPr>
          <p:cNvSpPr/>
          <p:nvPr/>
        </p:nvSpPr>
        <p:spPr>
          <a:xfrm>
            <a:off x="0" y="2"/>
            <a:ext cx="12192000" cy="227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31" spc="184" baseline="0" dirty="0"/>
              <a:t>ФЕДЕРАЛЬНАЯ СЛУЖБА ПО НАДЗОРУ В СФЕРЕ СВЯЗИ, ИНФОРМАЦИОННЫХ ТЕХНОЛОГИЙ И МАССОВЫХ КОММУНИКАЦИЙ</a:t>
            </a:r>
          </a:p>
        </p:txBody>
      </p:sp>
      <p:cxnSp>
        <p:nvCxnSpPr>
          <p:cNvPr id="281" name="Прямая соединительная линия 280">
            <a:extLst>
              <a:ext uri="{FF2B5EF4-FFF2-40B4-BE49-F238E27FC236}">
                <a16:creationId xmlns:a16="http://schemas.microsoft.com/office/drawing/2014/main" id="{3B4D0426-3670-4457-942A-3BF76BAEFD30}"/>
              </a:ext>
            </a:extLst>
          </p:cNvPr>
          <p:cNvCxnSpPr/>
          <p:nvPr/>
        </p:nvCxnSpPr>
        <p:spPr>
          <a:xfrm>
            <a:off x="0" y="260244"/>
            <a:ext cx="12192000" cy="0"/>
          </a:xfrm>
          <a:prstGeom prst="line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0B1DA40-3A99-42F1-9629-19A6D69B86C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8" y="588204"/>
            <a:ext cx="1421545" cy="15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599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44F418-A535-48A6-A339-61FAD0B55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2176"/>
            <a:ext cx="12192000" cy="248605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0CBC823-B82D-43B3-9F93-6330F9EAEA3A}"/>
              </a:ext>
            </a:extLst>
          </p:cNvPr>
          <p:cNvSpPr/>
          <p:nvPr/>
        </p:nvSpPr>
        <p:spPr>
          <a:xfrm>
            <a:off x="0" y="4362176"/>
            <a:ext cx="12192000" cy="2495825"/>
          </a:xfrm>
          <a:prstGeom prst="rect">
            <a:avLst/>
          </a:prstGeom>
          <a:solidFill>
            <a:schemeClr val="bg2">
              <a:lumMod val="2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7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 anchor="ctr">
            <a:normAutofit/>
          </a:bodyPr>
          <a:lstStyle>
            <a:lvl1pPr algn="ctr">
              <a:defRPr sz="387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1" y="4655937"/>
            <a:ext cx="9144000" cy="1158677"/>
          </a:xfrm>
        </p:spPr>
        <p:txBody>
          <a:bodyPr>
            <a:normAutofit/>
          </a:bodyPr>
          <a:lstStyle>
            <a:lvl1pPr marL="0" indent="0" algn="ctr">
              <a:buNone/>
              <a:defRPr sz="2216">
                <a:solidFill>
                  <a:schemeClr val="bg1"/>
                </a:solidFill>
              </a:defRPr>
            </a:lvl1pPr>
            <a:lvl2pPr marL="657955" indent="0" algn="ctr">
              <a:buNone/>
              <a:defRPr sz="2878"/>
            </a:lvl2pPr>
            <a:lvl3pPr marL="1315911" indent="0" algn="ctr">
              <a:buNone/>
              <a:defRPr sz="2590"/>
            </a:lvl3pPr>
            <a:lvl4pPr marL="1973865" indent="0" algn="ctr">
              <a:buNone/>
              <a:defRPr sz="2302"/>
            </a:lvl4pPr>
            <a:lvl5pPr marL="2631820" indent="0" algn="ctr">
              <a:buNone/>
              <a:defRPr sz="2302"/>
            </a:lvl5pPr>
            <a:lvl6pPr marL="3289776" indent="0" algn="ctr">
              <a:buNone/>
              <a:defRPr sz="2302"/>
            </a:lvl6pPr>
            <a:lvl7pPr marL="3947732" indent="0" algn="ctr">
              <a:buNone/>
              <a:defRPr sz="2302"/>
            </a:lvl7pPr>
            <a:lvl8pPr marL="4605687" indent="0" algn="ctr">
              <a:buNone/>
              <a:defRPr sz="2302"/>
            </a:lvl8pPr>
            <a:lvl9pPr marL="5263641" indent="0" algn="ctr">
              <a:buNone/>
              <a:defRPr sz="2302"/>
            </a:lvl9pPr>
          </a:lstStyle>
          <a:p>
            <a:r>
              <a:rPr lang="ru-RU" dirty="0"/>
              <a:t>Подзаголовок</a:t>
            </a:r>
            <a:endParaRPr lang="en-US" dirty="0"/>
          </a:p>
        </p:txBody>
      </p:sp>
      <p:sp>
        <p:nvSpPr>
          <p:cNvPr id="123" name="Текст 3">
            <a:extLst>
              <a:ext uri="{FF2B5EF4-FFF2-40B4-BE49-F238E27FC236}">
                <a16:creationId xmlns:a16="http://schemas.microsoft.com/office/drawing/2014/main" id="{71611C9E-E969-4828-A6FB-099BE17042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10555" y="6446418"/>
            <a:ext cx="3170892" cy="183063"/>
          </a:xfrm>
        </p:spPr>
        <p:txBody>
          <a:bodyPr/>
          <a:lstStyle>
            <a:lvl1pPr marL="0" indent="0" algn="ctr">
              <a:buNone/>
              <a:defRPr sz="1477">
                <a:solidFill>
                  <a:schemeClr val="bg1"/>
                </a:solidFill>
                <a:latin typeface="+mn-lt"/>
              </a:defRPr>
            </a:lvl1pPr>
            <a:lvl2pPr marL="422037" indent="0">
              <a:buNone/>
              <a:defRPr sz="1292"/>
            </a:lvl2pPr>
            <a:lvl3pPr marL="844073" indent="0">
              <a:buNone/>
              <a:defRPr sz="1108"/>
            </a:lvl3pPr>
            <a:lvl4pPr marL="1266110" indent="0">
              <a:buNone/>
              <a:defRPr sz="923"/>
            </a:lvl4pPr>
            <a:lvl5pPr marL="1688147" indent="0">
              <a:buNone/>
              <a:defRPr sz="923"/>
            </a:lvl5pPr>
            <a:lvl6pPr marL="2110184" indent="0">
              <a:buNone/>
              <a:defRPr sz="923"/>
            </a:lvl6pPr>
            <a:lvl7pPr marL="2532220" indent="0">
              <a:buNone/>
              <a:defRPr sz="923"/>
            </a:lvl7pPr>
            <a:lvl8pPr marL="2954257" indent="0">
              <a:buNone/>
              <a:defRPr sz="923"/>
            </a:lvl8pPr>
            <a:lvl9pPr marL="3376293" indent="0">
              <a:buNone/>
              <a:defRPr sz="923"/>
            </a:lvl9pPr>
          </a:lstStyle>
          <a:p>
            <a:pPr lvl="0"/>
            <a:r>
              <a:rPr lang="ru-RU" dirty="0"/>
              <a:t>2021 г.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46BEE894-F66A-4E44-B18E-3B1D3C6629FA}"/>
              </a:ext>
            </a:extLst>
          </p:cNvPr>
          <p:cNvSpPr/>
          <p:nvPr/>
        </p:nvSpPr>
        <p:spPr>
          <a:xfrm>
            <a:off x="0" y="2"/>
            <a:ext cx="12192000" cy="227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31" spc="184" baseline="0"/>
              <a:t>ФЕДЕРАЛЬНАЯ СЛУЖБА ПО НАДЗОРУ В СФЕРЕ СВЯЗИ, ИНФОРМАЦИОННЫХ ТЕХНОЛОГИЙ И МАССОВЫХ КОММУНИКАЦИЙ</a:t>
            </a:r>
            <a:endParaRPr lang="ru-RU" sz="831" spc="184" baseline="0" dirty="0"/>
          </a:p>
        </p:txBody>
      </p:sp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id="{ECDB6668-3F03-4B7E-A7CA-F5775C33B87C}"/>
              </a:ext>
            </a:extLst>
          </p:cNvPr>
          <p:cNvSpPr/>
          <p:nvPr/>
        </p:nvSpPr>
        <p:spPr>
          <a:xfrm>
            <a:off x="4120762" y="2246525"/>
            <a:ext cx="3950477" cy="38698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16" b="1" cap="none" spc="46" dirty="0">
                <a:ln w="9525" cmpd="sng">
                  <a:solidFill>
                    <a:schemeClr val="tx1">
                      <a:lumMod val="25000"/>
                      <a:lumOff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/>
                <a:latin typeface="+mj-lt"/>
              </a:rPr>
              <a:t>РОСКОМНАДЗОР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91BB69-90CF-42F9-8894-E235CC4B4FDB}"/>
              </a:ext>
            </a:extLst>
          </p:cNvPr>
          <p:cNvPicPr>
            <a:picLocks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8" y="588204"/>
            <a:ext cx="1421545" cy="157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073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9C7F-0A3C-4C72-B12E-1C6963271F57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4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AB3C-4C71-4660-805D-0AE5788CDECE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0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E22E0-9153-4A97-A1BE-A1DEC51CD599}" type="datetime1">
              <a:rPr lang="ru-RU" smtClean="0"/>
              <a:pPr/>
              <a:t>28.11.2023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265DA-81D6-4092-B6C5-08F21DC4A8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46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4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sockanc15@rkn.gov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4BA86B-E729-4815-9DE9-159D4FB6A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822250"/>
            <a:ext cx="10363200" cy="1452996"/>
          </a:xfrm>
        </p:spPr>
        <p:txBody>
          <a:bodyPr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«Недопущение пропаганды нетрадиционных сексуальных отношений и (или) предпочтений, педофилии, смены пола»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DA243C-6ED1-4298-BA0A-E8CD3EBBF0C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64300"/>
            <a:ext cx="2743200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FEAE3346-C4B4-A924-762A-3006A2847AEC}"/>
              </a:ext>
            </a:extLst>
          </p:cNvPr>
          <p:cNvSpPr txBox="1">
            <a:spLocks/>
          </p:cNvSpPr>
          <p:nvPr/>
        </p:nvSpPr>
        <p:spPr>
          <a:xfrm>
            <a:off x="1676401" y="5330982"/>
            <a:ext cx="9144000" cy="6360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16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57955" indent="0" algn="ctr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5911" indent="0" algn="ctr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3865" indent="0" algn="ctr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1820" indent="0" algn="ctr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89776" indent="0" algn="ctr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47732" indent="0" algn="ctr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05687" indent="0" algn="ctr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63641" indent="0" algn="ctr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3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Владикавказ, 2023</a:t>
            </a:r>
          </a:p>
        </p:txBody>
      </p:sp>
    </p:spTree>
    <p:extLst>
      <p:ext uri="{BB962C8B-B14F-4D97-AF65-F5344CB8AC3E}">
        <p14:creationId xmlns:p14="http://schemas.microsoft.com/office/powerpoint/2010/main" val="95799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C390E-1050-5208-B7BC-F28FC919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Не допускается использование средств массовой информации для распространения материалов, пропагандирующих смену пола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011406-1D58-FAF8-7ABE-854D38AD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9059641E-D2BF-283B-05D4-BB883D653DF8}"/>
              </a:ext>
            </a:extLst>
          </p:cNvPr>
          <p:cNvSpPr txBox="1">
            <a:spLocks/>
          </p:cNvSpPr>
          <p:nvPr/>
        </p:nvSpPr>
        <p:spPr bwMode="auto">
          <a:xfrm>
            <a:off x="696913" y="1639020"/>
            <a:ext cx="6911975" cy="475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Трансгендерный переход </a:t>
            </a:r>
            <a:r>
              <a:rPr lang="ru-RU" altLang="ru-RU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– процесс приведения гендерной роли и тела человека в соответствие с его внутренним самоощущением – гендерной идентичностью. Трансгендерный переход включает в себя как социализацию в новой гендерной роли, смену паспортного имени и юридического пола, так и медицинские процедуры по изменению внешних половых признаков.</a:t>
            </a:r>
          </a:p>
          <a:p>
            <a:pPr algn="just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24C2ADD1-97B7-6AD7-AAAF-E4C07CD3E5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4979" y="2410995"/>
            <a:ext cx="4097337" cy="278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761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C390E-1050-5208-B7BC-F28FC919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Критерии, позволяющие определить признаки информации, пропагандирующей смену пола:</a:t>
            </a:r>
            <a:endParaRPr lang="ru-RU" alt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011406-1D58-FAF8-7ABE-854D38AD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9059641E-D2BF-283B-05D4-BB883D653DF8}"/>
              </a:ext>
            </a:extLst>
          </p:cNvPr>
          <p:cNvSpPr txBox="1">
            <a:spLocks/>
          </p:cNvSpPr>
          <p:nvPr/>
        </p:nvSpPr>
        <p:spPr bwMode="auto">
          <a:xfrm>
            <a:off x="696913" y="1639020"/>
            <a:ext cx="6911975" cy="475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4529" y="1738797"/>
            <a:ext cx="5317588" cy="91999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>
                <a:solidFill>
                  <a:srgbClr val="002060"/>
                </a:solidFill>
                <a:cs typeface="Times New Roman" pitchFamily="18" charset="0"/>
              </a:rPr>
              <a:t>Использование привлекательных образов </a:t>
            </a:r>
            <a:r>
              <a:rPr lang="ru-RU" sz="1867" dirty="0" err="1">
                <a:solidFill>
                  <a:srgbClr val="002060"/>
                </a:solidFill>
                <a:cs typeface="Times New Roman" pitchFamily="18" charset="0"/>
              </a:rPr>
              <a:t>трансгендерного</a:t>
            </a:r>
            <a:r>
              <a:rPr lang="ru-RU" sz="1867" dirty="0">
                <a:solidFill>
                  <a:srgbClr val="002060"/>
                </a:solidFill>
                <a:cs typeface="Times New Roman" pitchFamily="18" charset="0"/>
              </a:rPr>
              <a:t> перехода, вызывающих положительные эмоции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6437" y="2438295"/>
            <a:ext cx="5345723" cy="1106764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33" dirty="0">
              <a:solidFill>
                <a:srgbClr val="002060"/>
              </a:solidFill>
            </a:endParaRPr>
          </a:p>
          <a:p>
            <a:pPr algn="ctr"/>
            <a:r>
              <a:rPr lang="ru-RU" sz="1867" dirty="0">
                <a:solidFill>
                  <a:srgbClr val="002060"/>
                </a:solidFill>
                <a:cs typeface="Times New Roman" pitchFamily="18" charset="0"/>
              </a:rPr>
              <a:t>Информация, влияющая на формирование взглядов на смену пола (например, ложные утверждения о распространении смены пола в современном обществе)</a:t>
            </a:r>
          </a:p>
          <a:p>
            <a:pPr algn="ctr"/>
            <a:endParaRPr lang="ru-RU" sz="2133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0487" y="3756061"/>
            <a:ext cx="5395741" cy="1167632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>
                <a:solidFill>
                  <a:srgbClr val="002060"/>
                </a:solidFill>
                <a:cs typeface="Times New Roman" pitchFamily="18" charset="0"/>
              </a:rPr>
              <a:t>Информация, способная вызвать интерес к </a:t>
            </a:r>
            <a:r>
              <a:rPr lang="ru-RU" sz="1867" dirty="0" err="1">
                <a:solidFill>
                  <a:srgbClr val="002060"/>
                </a:solidFill>
                <a:cs typeface="Times New Roman" pitchFamily="18" charset="0"/>
              </a:rPr>
              <a:t>трансгендерному</a:t>
            </a:r>
            <a:r>
              <a:rPr lang="ru-RU" sz="1867" dirty="0">
                <a:solidFill>
                  <a:srgbClr val="002060"/>
                </a:solidFill>
                <a:cs typeface="Times New Roman" pitchFamily="18" charset="0"/>
              </a:rPr>
              <a:t> переходу, изменить негативное отношение на положительное, в том числе с помощью навязывания сведений о смене пола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6098" y="5176239"/>
            <a:ext cx="5444197" cy="105575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>
                <a:solidFill>
                  <a:srgbClr val="002060"/>
                </a:solidFill>
                <a:cs typeface="Times New Roman" pitchFamily="18" charset="0"/>
              </a:rPr>
              <a:t>Информация, направленная на формирование искаженного представления о </a:t>
            </a:r>
            <a:r>
              <a:rPr lang="ru-RU" sz="1867" dirty="0" err="1">
                <a:solidFill>
                  <a:srgbClr val="002060"/>
                </a:solidFill>
                <a:cs typeface="Times New Roman" pitchFamily="18" charset="0"/>
              </a:rPr>
              <a:t>гендерной</a:t>
            </a:r>
            <a:r>
              <a:rPr lang="ru-RU" sz="1867" dirty="0">
                <a:solidFill>
                  <a:srgbClr val="002060"/>
                </a:solidFill>
                <a:cs typeface="Times New Roman" pitchFamily="18" charset="0"/>
              </a:rPr>
              <a:t> норме (нормализация выбора пола)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3076" y="1437685"/>
            <a:ext cx="5349083" cy="768085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>
                <a:solidFill>
                  <a:srgbClr val="002060"/>
                </a:solidFill>
                <a:cs typeface="Times New Roman" pitchFamily="18" charset="0"/>
              </a:rPr>
              <a:t>Информация, обосновывающая или оправдывающая допустимость смены пола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85392" y="3028242"/>
            <a:ext cx="5248589" cy="1065457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>
                <a:solidFill>
                  <a:srgbClr val="002060"/>
                </a:solidFill>
                <a:cs typeface="Times New Roman" pitchFamily="18" charset="0"/>
              </a:rPr>
              <a:t>Социальное одобрение, поощрение людей, осуществляющих </a:t>
            </a:r>
            <a:r>
              <a:rPr lang="ru-RU" sz="1867" dirty="0" err="1">
                <a:solidFill>
                  <a:srgbClr val="002060"/>
                </a:solidFill>
                <a:cs typeface="Times New Roman" pitchFamily="18" charset="0"/>
              </a:rPr>
              <a:t>трансгендерный</a:t>
            </a:r>
            <a:r>
              <a:rPr lang="ru-RU" sz="1867" dirty="0">
                <a:solidFill>
                  <a:srgbClr val="002060"/>
                </a:solidFill>
                <a:cs typeface="Times New Roman" pitchFamily="18" charset="0"/>
              </a:rPr>
              <a:t> переход</a:t>
            </a:r>
            <a:endParaRPr lang="ru-RU" sz="2133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53434" y="4427095"/>
            <a:ext cx="5322752" cy="1410997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>
                <a:solidFill>
                  <a:srgbClr val="002060"/>
                </a:solidFill>
                <a:cs typeface="Times New Roman" pitchFamily="18" charset="0"/>
              </a:rPr>
              <a:t>Представление людей, сменивших пол, как образцов для подражания, в том числе персонифицированные примеры (например, списки известных людей современности и прошлого, осуществивших </a:t>
            </a:r>
            <a:r>
              <a:rPr lang="ru-RU" sz="1867" dirty="0" err="1">
                <a:solidFill>
                  <a:srgbClr val="002060"/>
                </a:solidFill>
                <a:cs typeface="Times New Roman" pitchFamily="18" charset="0"/>
              </a:rPr>
              <a:t>трансгендерный</a:t>
            </a:r>
            <a:r>
              <a:rPr lang="ru-RU" sz="1867" dirty="0">
                <a:solidFill>
                  <a:srgbClr val="002060"/>
                </a:solidFill>
                <a:cs typeface="Times New Roman" pitchFamily="18" charset="0"/>
              </a:rPr>
              <a:t> переход)</a:t>
            </a:r>
          </a:p>
        </p:txBody>
      </p:sp>
    </p:spTree>
    <p:extLst>
      <p:ext uri="{BB962C8B-B14F-4D97-AF65-F5344CB8AC3E}">
        <p14:creationId xmlns:p14="http://schemas.microsoft.com/office/powerpoint/2010/main" val="244761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5F6B705D-EFD2-A1FC-85F5-26E2C652A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02" y="3042872"/>
            <a:ext cx="4942935" cy="332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6913C-B39A-C4BA-FA4E-09620638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 допускается использование средств массовой информации </a:t>
            </a:r>
            <a:br>
              <a:rPr lang="ru-RU" dirty="0"/>
            </a:br>
            <a:r>
              <a:rPr lang="ru-RU" sz="1600" dirty="0"/>
              <a:t>для распространения материалов, пропагандирующих педофилию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AD0EEB-2734-7AAF-BCCD-39696FBE5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08" y="1224952"/>
            <a:ext cx="10334445" cy="169077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  <a:latin typeface="DIN Pro Cond Black" panose="020B0A06020101010102" pitchFamily="34" charset="-52"/>
                <a:cs typeface="DIN Pro Cond Black" panose="020B0A06020101010102" pitchFamily="34" charset="-52"/>
              </a:rPr>
              <a:t>Педофилия </a:t>
            </a:r>
            <a:r>
              <a:rPr lang="ru-RU" sz="2800" dirty="0">
                <a:solidFill>
                  <a:srgbClr val="002060"/>
                </a:solidFill>
              </a:rPr>
              <a:t>– половое влечение к детям </a:t>
            </a:r>
            <a:r>
              <a:rPr lang="ru-RU" sz="2800" dirty="0" err="1">
                <a:solidFill>
                  <a:srgbClr val="002060"/>
                </a:solidFill>
              </a:rPr>
              <a:t>предпубертатного</a:t>
            </a:r>
            <a:r>
              <a:rPr lang="ru-RU" sz="2800" dirty="0">
                <a:solidFill>
                  <a:srgbClr val="002060"/>
                </a:solidFill>
              </a:rPr>
              <a:t> или раннего пубертатного возраста (до 12 лет), включающее сексуальные фантазии, рассматривания, общение в сети «Интернет» с детьми, стремление к реализации половой активности, действия насильственного характера.</a:t>
            </a:r>
          </a:p>
        </p:txBody>
      </p:sp>
      <p:sp>
        <p:nvSpPr>
          <p:cNvPr id="6" name="Умножение 4">
            <a:extLst>
              <a:ext uri="{FF2B5EF4-FFF2-40B4-BE49-F238E27FC236}">
                <a16:creationId xmlns:a16="http://schemas.microsoft.com/office/drawing/2014/main" id="{685253F6-EE8B-18F8-299E-2CF0A485922A}"/>
              </a:ext>
            </a:extLst>
          </p:cNvPr>
          <p:cNvSpPr/>
          <p:nvPr/>
        </p:nvSpPr>
        <p:spPr>
          <a:xfrm>
            <a:off x="6589188" y="3042872"/>
            <a:ext cx="3131811" cy="3164792"/>
          </a:xfrm>
          <a:prstGeom prst="mathMultiply">
            <a:avLst>
              <a:gd name="adj1" fmla="val 13810"/>
            </a:avLst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16429C-B924-1F58-A4C4-E2470BAC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040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C390E-1050-5208-B7BC-F28FC919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Критерии, позволяющие отнести информацию к пропаганде сексуальных связей с несовершеннолетними:</a:t>
            </a:r>
            <a:endParaRPr lang="ru-RU" alt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011406-1D58-FAF8-7ABE-854D38AD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9059641E-D2BF-283B-05D4-BB883D653DF8}"/>
              </a:ext>
            </a:extLst>
          </p:cNvPr>
          <p:cNvSpPr txBox="1">
            <a:spLocks/>
          </p:cNvSpPr>
          <p:nvPr/>
        </p:nvSpPr>
        <p:spPr bwMode="auto">
          <a:xfrm>
            <a:off x="696913" y="1639020"/>
            <a:ext cx="6911975" cy="475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60123" y="1738797"/>
            <a:ext cx="5387926" cy="919998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>
                <a:solidFill>
                  <a:srgbClr val="002060"/>
                </a:solidFill>
                <a:cs typeface="Times New Roman" pitchFamily="18" charset="0"/>
              </a:rPr>
              <a:t>Использование привлекательных образов сексуальных отношений с несовершеннолетними, вызывающих положительные эмоции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6437" y="2494566"/>
            <a:ext cx="5345723" cy="1106764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70" dirty="0">
                <a:solidFill>
                  <a:srgbClr val="002060"/>
                </a:solidFill>
                <a:cs typeface="Times New Roman" pitchFamily="18" charset="0"/>
              </a:rPr>
              <a:t>Информация, влияющая на формирование взглядов на педофилию (например, ложные утверждения о распространении сексуальных отношений с несовершеннолетними в современном обществе)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2690" y="3812332"/>
            <a:ext cx="5367605" cy="900345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>
                <a:solidFill>
                  <a:srgbClr val="002060"/>
                </a:solidFill>
                <a:cs typeface="Times New Roman" pitchFamily="18" charset="0"/>
              </a:rPr>
              <a:t>Информация, обосновывающая или оправдывающая допустимость сексуальных связей с несовершеннолетними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6097" y="4909626"/>
            <a:ext cx="5472334" cy="1948374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>
                <a:solidFill>
                  <a:srgbClr val="002060"/>
                </a:solidFill>
                <a:cs typeface="Times New Roman" pitchFamily="18" charset="0"/>
              </a:rPr>
              <a:t>Информация, способная вызвать интерес к сексуальным отношениям с несовершеннолетними, изменить негативное отношение на положительное, в том числе с помощью навязывания сведений о сексуальных отношениях с несовершеннолетними, систематического распространения материалов с изображением и (или) описанием таких сексуальных отношений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3076" y="1437685"/>
            <a:ext cx="5349083" cy="883484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>
                <a:solidFill>
                  <a:srgbClr val="002060"/>
                </a:solidFill>
                <a:cs typeface="Times New Roman" pitchFamily="18" charset="0"/>
              </a:rPr>
              <a:t>Информация, направленная на формирование искаженного представления о норме сексуальных связей (нормализация сексуальной связи с несовершеннолетними)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74192" y="3028243"/>
            <a:ext cx="5359790" cy="896643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70" dirty="0">
                <a:solidFill>
                  <a:srgbClr val="002060"/>
                </a:solidFill>
                <a:cs typeface="Times New Roman" pitchFamily="18" charset="0"/>
              </a:rPr>
              <a:t>Социальное одобрение, поощрение людей, состоящих в сексуальных отношениях с несовершеннолетним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25298" y="4398959"/>
            <a:ext cx="5322752" cy="1692352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>
                <a:solidFill>
                  <a:srgbClr val="002060"/>
                </a:solidFill>
                <a:cs typeface="Times New Roman" pitchFamily="18" charset="0"/>
              </a:rPr>
              <a:t>Представление людей, состоящих в сексуальных отношениях с несовершеннолетними, как образцов для подражания, в том числе персонифицированные примеры (списки известных людей современности и прошлого, состоящих либо состоявших в сексуальных отношениях с несовершеннолетними и т.п.)</a:t>
            </a:r>
          </a:p>
        </p:txBody>
      </p:sp>
    </p:spTree>
    <p:extLst>
      <p:ext uri="{BB962C8B-B14F-4D97-AF65-F5344CB8AC3E}">
        <p14:creationId xmlns:p14="http://schemas.microsoft.com/office/powerpoint/2010/main" val="244761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3721" y="2152358"/>
            <a:ext cx="4346919" cy="3742005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  <a:cs typeface="Times New Roman" pitchFamily="18" charset="0"/>
              </a:rPr>
              <a:t>ПРОПАГАНДА</a:t>
            </a:r>
          </a:p>
          <a:p>
            <a:pPr algn="ctr"/>
            <a:endParaRPr lang="ru-RU" sz="26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6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cs typeface="Times New Roman" pitchFamily="18" charset="0"/>
              </a:rPr>
              <a:t>нетрадиционных сексуальных отношений и (или) предпочтений</a:t>
            </a:r>
          </a:p>
          <a:p>
            <a:pPr algn="ctr">
              <a:buFont typeface="Arial" pitchFamily="34" charset="0"/>
              <a:buChar char="•"/>
            </a:pPr>
            <a:endParaRPr lang="ru-RU" sz="260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600" dirty="0">
                <a:solidFill>
                  <a:srgbClr val="002060"/>
                </a:solidFill>
                <a:cs typeface="Times New Roman" pitchFamily="18" charset="0"/>
              </a:rPr>
              <a:t> смены пола</a:t>
            </a:r>
          </a:p>
          <a:p>
            <a:pPr algn="ctr"/>
            <a:endParaRPr lang="ru-RU" sz="2600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2600" dirty="0">
                <a:solidFill>
                  <a:srgbClr val="002060"/>
                </a:solidFill>
                <a:cs typeface="Times New Roman" pitchFamily="18" charset="0"/>
              </a:rPr>
              <a:t> педофилии</a:t>
            </a:r>
          </a:p>
        </p:txBody>
      </p:sp>
      <p:sp>
        <p:nvSpPr>
          <p:cNvPr id="6" name="Стрелка: вниз 14">
            <a:extLst>
              <a:ext uri="{FF2B5EF4-FFF2-40B4-BE49-F238E27FC236}">
                <a16:creationId xmlns:a16="http://schemas.microsoft.com/office/drawing/2014/main" id="{300FCE6C-8443-E1B1-9ADE-3E5FD1B20636}"/>
              </a:ext>
            </a:extLst>
          </p:cNvPr>
          <p:cNvSpPr/>
          <p:nvPr/>
        </p:nvSpPr>
        <p:spPr>
          <a:xfrm rot="16200000">
            <a:off x="5147799" y="3684755"/>
            <a:ext cx="1102216" cy="55973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26341" y="2873955"/>
            <a:ext cx="4704523" cy="2496277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002060"/>
                </a:solidFill>
                <a:cs typeface="Times New Roman" pitchFamily="18" charset="0"/>
              </a:rPr>
              <a:t>Злоупотребление свободой массовой информации  </a:t>
            </a:r>
          </a:p>
          <a:p>
            <a:pPr algn="ctr"/>
            <a:r>
              <a:rPr lang="ru-RU" sz="2600" i="1" dirty="0">
                <a:solidFill>
                  <a:srgbClr val="002060"/>
                </a:solidFill>
                <a:cs typeface="Times New Roman" pitchFamily="18" charset="0"/>
              </a:rPr>
              <a:t>(ст. 4 Закона «О средствах массовой информации</a:t>
            </a:r>
            <a:r>
              <a:rPr lang="ru-RU" sz="2400" i="1" dirty="0">
                <a:solidFill>
                  <a:srgbClr val="002060"/>
                </a:solidFill>
                <a:cs typeface="Arial" pitchFamily="34" charset="0"/>
              </a:rPr>
              <a:t>»)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0504" y="2982353"/>
            <a:ext cx="2644728" cy="157558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Регистрирующий орган</a:t>
            </a:r>
          </a:p>
        </p:txBody>
      </p:sp>
      <p:sp>
        <p:nvSpPr>
          <p:cNvPr id="6" name="Стрелка: вниз 14">
            <a:extLst>
              <a:ext uri="{FF2B5EF4-FFF2-40B4-BE49-F238E27FC236}">
                <a16:creationId xmlns:a16="http://schemas.microsoft.com/office/drawing/2014/main" id="{300FCE6C-8443-E1B1-9ADE-3E5FD1B20636}"/>
              </a:ext>
            </a:extLst>
          </p:cNvPr>
          <p:cNvSpPr/>
          <p:nvPr/>
        </p:nvSpPr>
        <p:spPr>
          <a:xfrm rot="16200000">
            <a:off x="3178323" y="3530011"/>
            <a:ext cx="1102216" cy="55973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41270" y="2897945"/>
            <a:ext cx="3875789" cy="1730326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Письменное предупреждение о недопустимости злоупотребления свободой массовой информации</a:t>
            </a:r>
          </a:p>
        </p:txBody>
      </p:sp>
      <p:sp>
        <p:nvSpPr>
          <p:cNvPr id="8" name="Стрелка: вниз 14">
            <a:extLst>
              <a:ext uri="{FF2B5EF4-FFF2-40B4-BE49-F238E27FC236}">
                <a16:creationId xmlns:a16="http://schemas.microsoft.com/office/drawing/2014/main" id="{300FCE6C-8443-E1B1-9ADE-3E5FD1B20636}"/>
              </a:ext>
            </a:extLst>
          </p:cNvPr>
          <p:cNvSpPr/>
          <p:nvPr/>
        </p:nvSpPr>
        <p:spPr>
          <a:xfrm rot="16200000">
            <a:off x="8043400" y="3527667"/>
            <a:ext cx="1102216" cy="55973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51603" y="2937804"/>
            <a:ext cx="3048139" cy="1730326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ea typeface="PMingLiU-ExtB" pitchFamily="18" charset="-120"/>
                <a:cs typeface="Times New Roman" pitchFamily="18" charset="0"/>
              </a:rPr>
              <a:t>Учредителю и (или) редакции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ea typeface="PMingLiU-ExtB" pitchFamily="18" charset="-120"/>
                <a:cs typeface="Times New Roman" pitchFamily="18" charset="0"/>
              </a:rPr>
              <a:t>(главному редактору) СМИ</a:t>
            </a:r>
            <a:endParaRPr lang="ru-RU" sz="2800" dirty="0">
              <a:solidFill>
                <a:srgbClr val="002060"/>
              </a:solidFill>
              <a:ea typeface="PMingLiU-ExtB" pitchFamily="18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620F1-BC2F-0644-68C6-6F8B4B1BF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8" y="223006"/>
            <a:ext cx="9810169" cy="1225966"/>
          </a:xfrm>
        </p:spPr>
        <p:txBody>
          <a:bodyPr>
            <a:normAutofit/>
          </a:bodyPr>
          <a:lstStyle/>
          <a:p>
            <a:r>
              <a:rPr lang="ru-RU" dirty="0"/>
              <a:t>Административная ответственность </a:t>
            </a:r>
            <a:br>
              <a:rPr lang="ru-RU" dirty="0"/>
            </a:br>
            <a:r>
              <a:rPr lang="ru-RU" sz="1800" dirty="0">
                <a:latin typeface="+mn-lt"/>
                <a:cs typeface="Times New Roman" pitchFamily="18" charset="0"/>
              </a:rPr>
              <a:t>Ответственность за пропаганду нетрадиционных сексуальных отношений, смены пола с применением средств массовой информации и (или) информационно-телекоммуникационных сетей предусмотрена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ч. 3, ч. 4 ст. 6.21 КоАП РФ</a:t>
            </a:r>
            <a:br>
              <a:rPr lang="ru-RU" sz="18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F9AFF-0DCF-BDB9-F6A3-66837E9A1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2" y="1448972"/>
            <a:ext cx="9778162" cy="54090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ч.3 ст. 6.21 КоАП РФ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Пропаганда нетрадиционных сексуальных отношений и (или) предпочтений либо смены пола, выразившаяся в распространении информации и (или) совершении публичных действий, направленных на формирование нетрадиционных сексуальных установок, привлекательности нетрадиционных сексуальных отношений и (или) предпочтений либо смены пола или искаженного представления о социальной равноценности традиционных и нетрадиционных сексуальных отношений и (или) предпочтений, либо навязывание информации о нетрадиционных сексуальных отношениях и (или) предпочтениях либо смене пола, вызывающей интерес к таким отношениям и (или) предпочтениям либо смене пола, совершенную с применением СМИ, если эти действия не содержат признаков уголовно наказуемого деяния – влечет наложение административного штрафа: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2000" dirty="0"/>
              <a:t>на граждан в размере от 100 тыс. до 200 тыс. рублей</a:t>
            </a:r>
            <a:r>
              <a:rPr lang="ru-RU" altLang="ru-RU" sz="2000" dirty="0">
                <a:ea typeface="Microsoft YaHei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altLang="ru-RU" sz="2000" dirty="0">
                <a:ea typeface="Microsoft YaHei" panose="020B0503020204020204" pitchFamily="34" charset="-122"/>
                <a:cs typeface="Times New Roman" panose="02020603050405020304" pitchFamily="18" charset="0"/>
              </a:rPr>
              <a:t>на должностных лиц - </a:t>
            </a:r>
            <a:r>
              <a:rPr lang="ru-RU" sz="2000" dirty="0"/>
              <a:t>от 200 тыс. до 400 тыс. рублей</a:t>
            </a:r>
            <a:r>
              <a:rPr lang="ru-RU" altLang="ru-RU" sz="2000" dirty="0">
                <a:ea typeface="Microsoft YaHei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altLang="ru-RU" sz="2000" dirty="0">
                <a:ea typeface="Microsoft YaHei" panose="020B0503020204020204" pitchFamily="34" charset="-122"/>
                <a:cs typeface="Times New Roman" panose="02020603050405020304" pitchFamily="18" charset="0"/>
              </a:rPr>
              <a:t>на юридических лиц - </a:t>
            </a:r>
            <a:r>
              <a:rPr lang="ru-RU" sz="2000" dirty="0"/>
              <a:t>от 1 млн. до 4 млн. рублей </a:t>
            </a:r>
            <a:r>
              <a:rPr lang="ru-RU" altLang="ru-RU" sz="2000" dirty="0">
                <a:ea typeface="Microsoft YaHei" panose="020B0503020204020204" pitchFamily="34" charset="-122"/>
                <a:cs typeface="Times New Roman" panose="02020603050405020304" pitchFamily="18" charset="0"/>
              </a:rPr>
              <a:t>либо административное приостановление деятельности на срок до девяноста суток.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Clr>
                <a:schemeClr val="accent3"/>
              </a:buClr>
              <a:buNone/>
            </a:pP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1067CA-BCBA-B92F-6A11-6832BF8E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419C985-242C-3267-B918-23A24FD27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18496" y="1382574"/>
            <a:ext cx="1187997" cy="1547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385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620F1-BC2F-0644-68C6-6F8B4B1BF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8" y="223006"/>
            <a:ext cx="9810169" cy="1225966"/>
          </a:xfrm>
        </p:spPr>
        <p:txBody>
          <a:bodyPr>
            <a:normAutofit/>
          </a:bodyPr>
          <a:lstStyle/>
          <a:p>
            <a:r>
              <a:rPr lang="ru-RU" dirty="0"/>
              <a:t>Административная ответственность </a:t>
            </a:r>
            <a:br>
              <a:rPr lang="ru-RU" dirty="0"/>
            </a:br>
            <a:r>
              <a:rPr lang="ru-RU" sz="1800" dirty="0">
                <a:latin typeface="+mn-lt"/>
                <a:cs typeface="Times New Roman" pitchFamily="18" charset="0"/>
              </a:rPr>
              <a:t>Ответственность за пропаганду нетрадиционных сексуальных отношений, смены пола с применением средств массовой информации и (или) информационно-телекоммуникационных сетей предусмотрена </a:t>
            </a:r>
            <a:r>
              <a:rPr lang="ru-RU" sz="1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ч.4 ст. 6.21 КоАП РФ</a:t>
            </a:r>
            <a:br>
              <a:rPr lang="ru-RU" sz="18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F9AFF-0DCF-BDB9-F6A3-66837E9A1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2" y="1448972"/>
            <a:ext cx="9778162" cy="54090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ч.4 ст. 6.21 КоАП РФ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Пропаганда нетрадиционных сексуальных отношений и (или) предпочтений либо смены пола, выразившаяся в распространении информации и (или) совершении публичных действий, направленных на формирование нетрадиционных сексуальных установок, привлекательности нетрадиционных сексуальных отношений и (или) предпочтений либо смены пола или искаженного представления о социальной равноценности традиционных и нетрадиционных сексуальных отношений и (или) предпочтений, либо навязывание информации о нетрадиционных сексуальных отношениях и (или) предпочтениях либо смене пола, вызывающей интерес к таким отношениям и (или) предпочтениям либо смене пола среди несовершеннолетних, совершенная с применением СМИ, если эти действия не содержат признаков уголовно наказуемого деяния – влечет наложение административного штрафа:</a:t>
            </a:r>
          </a:p>
          <a:p>
            <a:pPr algn="just"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2000" dirty="0"/>
              <a:t>на граждан в размере от 200 тыс. до 400 тыс. рублей</a:t>
            </a:r>
            <a:r>
              <a:rPr lang="ru-RU" altLang="ru-RU" sz="2000" dirty="0">
                <a:ea typeface="Microsoft YaHei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altLang="ru-RU" sz="2000" dirty="0">
                <a:ea typeface="Microsoft YaHei" panose="020B0503020204020204" pitchFamily="34" charset="-122"/>
                <a:cs typeface="Times New Roman" panose="02020603050405020304" pitchFamily="18" charset="0"/>
              </a:rPr>
              <a:t>на должностных лиц - </a:t>
            </a:r>
            <a:r>
              <a:rPr lang="ru-RU" sz="2000" dirty="0"/>
              <a:t>от 400 тыс. до 800 тыс. рублей</a:t>
            </a:r>
            <a:r>
              <a:rPr lang="ru-RU" altLang="ru-RU" sz="2000" dirty="0">
                <a:ea typeface="Microsoft YaHei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altLang="ru-RU" sz="2000" dirty="0">
                <a:ea typeface="Microsoft YaHei" panose="020B0503020204020204" pitchFamily="34" charset="-122"/>
                <a:cs typeface="Times New Roman" panose="02020603050405020304" pitchFamily="18" charset="0"/>
              </a:rPr>
              <a:t>на юридических лиц - </a:t>
            </a:r>
            <a:r>
              <a:rPr lang="ru-RU" sz="2000" dirty="0"/>
              <a:t>от 2 млн. до 5 млн. рублей </a:t>
            </a:r>
            <a:r>
              <a:rPr lang="ru-RU" altLang="ru-RU" sz="2000" dirty="0">
                <a:ea typeface="Microsoft YaHei" panose="020B0503020204020204" pitchFamily="34" charset="-122"/>
                <a:cs typeface="Times New Roman" panose="02020603050405020304" pitchFamily="18" charset="0"/>
              </a:rPr>
              <a:t>либо административное приостановление деятельности на срок до девяноста суток.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Clr>
                <a:schemeClr val="accent3"/>
              </a:buClr>
              <a:buNone/>
            </a:pP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1067CA-BCBA-B92F-6A11-6832BF8E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419C985-242C-3267-B918-23A24FD27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18496" y="1382574"/>
            <a:ext cx="1187997" cy="1547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385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620F1-BC2F-0644-68C6-6F8B4B1BF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1" y="448090"/>
            <a:ext cx="9581263" cy="692739"/>
          </a:xfrm>
        </p:spPr>
        <p:txBody>
          <a:bodyPr>
            <a:noAutofit/>
          </a:bodyPr>
          <a:lstStyle/>
          <a:p>
            <a:r>
              <a:rPr lang="ru-RU" sz="2400" dirty="0"/>
              <a:t>Административная ответственность по ст. 6.21.1 КоАП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F9AFF-0DCF-BDB9-F6A3-66837E9A1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64" y="1382574"/>
            <a:ext cx="9661796" cy="50058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ч.2 ст. 6.21.1 КоАП РФ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solidFill>
                  <a:srgbClr val="002060"/>
                </a:solidFill>
              </a:rPr>
              <a:t>Пропаганда педофилии, выразившаяся в распространении информации, направленной на обоснование и (или) оправдание педофилии или формирование привлекательности педофилии, либо навязывание информации о педофилии, вызывающей интерес к педофилии, совершенную с применением СМИ, если эти действия не содержат признаков уголовно наказуемого деяния – влечет наложение административного штрафа: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2000" dirty="0"/>
              <a:t>на граждан в размере от 400 тыс. до 800 тыс. рублей;</a:t>
            </a:r>
          </a:p>
          <a:p>
            <a:pPr algn="just">
              <a:lnSpc>
                <a:spcPct val="100000"/>
              </a:lnSpc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2000" dirty="0"/>
              <a:t>на должностных лиц – от </a:t>
            </a:r>
            <a:r>
              <a:rPr lang="ru-RU" sz="2000"/>
              <a:t>800 тыс. до </a:t>
            </a:r>
            <a:r>
              <a:rPr lang="ru-RU" sz="2000" dirty="0"/>
              <a:t>2 млн. рублей </a:t>
            </a:r>
          </a:p>
          <a:p>
            <a:pPr algn="just">
              <a:lnSpc>
                <a:spcPct val="100000"/>
              </a:lnSpc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2000" dirty="0"/>
              <a:t>на юридических лиц – от 4 млн. до 10 млн. рублей либо административное приостановление деятельности на срок до 90 суток.</a:t>
            </a:r>
          </a:p>
          <a:p>
            <a:pPr algn="just">
              <a:lnSpc>
                <a:spcPct val="100000"/>
              </a:lnSpc>
              <a:buClr>
                <a:schemeClr val="accent3"/>
              </a:buClr>
              <a:buNone/>
            </a:pP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00000"/>
              </a:lnSpc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00000"/>
              </a:lnSpc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00000"/>
              </a:lnSpc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1067CA-BCBA-B92F-6A11-6832BF8E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419C985-242C-3267-B918-23A24FD27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18496" y="1382574"/>
            <a:ext cx="1187997" cy="1547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377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620F1-BC2F-0644-68C6-6F8B4B1BF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01" y="448090"/>
            <a:ext cx="9581263" cy="692739"/>
          </a:xfrm>
        </p:spPr>
        <p:txBody>
          <a:bodyPr>
            <a:noAutofit/>
          </a:bodyPr>
          <a:lstStyle/>
          <a:p>
            <a:r>
              <a:rPr lang="ru-RU" sz="2400" dirty="0"/>
              <a:t>Административная ответственность по ст. 6.21.2 КоАП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F9AFF-0DCF-BDB9-F6A3-66837E9A1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64" y="1382574"/>
            <a:ext cx="9661796" cy="500584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ч.2 ст. 6.21.2 КоАП РФ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solidFill>
                  <a:srgbClr val="002060"/>
                </a:solidFill>
              </a:rPr>
              <a:t>Распространение среди несовершеннолетних информации, демонстрирующей нетрадиционные сексуальные отношения и (или) предпочтения, в том числе описание, изображение нетрадиционных сексуальных отношений и (или) предпочтений, либо способной вызвать у несовершеннолетних желание сменить пол, совершенное с применением СМИ, если эти действия не содержат признаков уголовно наказуемого деяния – влечет наложение административного штрафа: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2000" dirty="0"/>
              <a:t>на граждан в размере от  100 тыс. до 200 тыс. рублей;</a:t>
            </a:r>
          </a:p>
          <a:p>
            <a:pPr algn="just">
              <a:lnSpc>
                <a:spcPct val="100000"/>
              </a:lnSpc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2000" dirty="0"/>
              <a:t>на должностных лиц – от 200 тыс. до 400 тыс. рублей</a:t>
            </a:r>
          </a:p>
          <a:p>
            <a:pPr algn="just">
              <a:lnSpc>
                <a:spcPct val="100000"/>
              </a:lnSpc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sz="2000" dirty="0"/>
              <a:t>на юридических лиц – от 1 млн. до 4 млн. рублей  либо административное приостановление деятельности на срок до 90 суток.</a:t>
            </a:r>
          </a:p>
          <a:p>
            <a:pPr algn="just">
              <a:lnSpc>
                <a:spcPct val="100000"/>
              </a:lnSpc>
              <a:buClr>
                <a:schemeClr val="accent3"/>
              </a:buClr>
              <a:buNone/>
            </a:pP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00000"/>
              </a:lnSpc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00000"/>
              </a:lnSpc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lnSpc>
                <a:spcPct val="100000"/>
              </a:lnSpc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1067CA-BCBA-B92F-6A11-6832BF8E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419C985-242C-3267-B918-23A24FD27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18496" y="1382574"/>
            <a:ext cx="1187997" cy="1547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37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0E743-D58A-55D9-9DD6-067F9C268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НОРМАТИВНЫЕ ПРАВОВЫЕ 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59C22D-AD4A-7525-5C5C-312AC3362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05" y="1199071"/>
            <a:ext cx="11093569" cy="5348377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sz="2800" b="1" dirty="0">
                <a:cs typeface="Times New Roman" panose="02020603050405020304" pitchFamily="18" charset="0"/>
              </a:rPr>
              <a:t>Конституция Российской Федерации, ст. 72;</a:t>
            </a:r>
          </a:p>
          <a:p>
            <a:pPr algn="just"/>
            <a:r>
              <a:rPr lang="ru-RU" altLang="ru-RU" sz="2800" b="1" dirty="0">
                <a:cs typeface="Times New Roman" panose="02020603050405020304" pitchFamily="18" charset="0"/>
              </a:rPr>
              <a:t>Кодекс Российской Федерации об административных правонарушениях от 30.12.2001 № 195-ФЗ;</a:t>
            </a:r>
          </a:p>
          <a:p>
            <a:pPr algn="just"/>
            <a:r>
              <a:rPr lang="ru-RU" altLang="ru-RU" sz="2800" b="1" dirty="0">
                <a:cs typeface="Times New Roman" panose="02020603050405020304" pitchFamily="18" charset="0"/>
              </a:rPr>
              <a:t>Федеральный закон от 29.12.2010 № 436-ФЗ «О защите детей от информации, причиняющей вред их здоровью и развитию»;</a:t>
            </a:r>
          </a:p>
          <a:p>
            <a:pPr algn="just"/>
            <a:r>
              <a:rPr lang="ru-RU" altLang="ru-RU" sz="2800" b="1" dirty="0">
                <a:cs typeface="Times New Roman" panose="02020603050405020304" pitchFamily="18" charset="0"/>
              </a:rPr>
              <a:t>Федеральный закон от 24 июля 1998 г. N 124-ФЗ «Об основных гарантиях прав ребенка в Российской Федерации</a:t>
            </a:r>
            <a:r>
              <a:rPr lang="ru-RU" altLang="ru-RU" sz="2800" dirty="0"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altLang="ru-RU" sz="2800" b="1" dirty="0">
                <a:cs typeface="Times New Roman" panose="02020603050405020304" pitchFamily="18" charset="0"/>
              </a:rPr>
              <a:t>Закон РФ от 27 декабря 1991 г. N 2124-I «О средствах массовой информации»;</a:t>
            </a:r>
          </a:p>
          <a:p>
            <a:pPr algn="just"/>
            <a:r>
              <a:rPr lang="ru-RU" altLang="ru-RU" sz="2800" b="1" dirty="0">
                <a:cs typeface="Times New Roman" panose="02020603050405020304" pitchFamily="18" charset="0"/>
              </a:rPr>
              <a:t>Федеральный закон от 05.12.2022 N 478-ФЗ «О внесении изменений в Федеральный закон «Об информации, информационных технологиях и о защите информации» и отдельные законодательные акты Российской Федерации».</a:t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1ACC77-6C51-79C3-8330-79A2C5F2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64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745F7CAC-A9D1-D2D1-9952-2D23E6D926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Отдел контроля (надзора) и разрешительной работы</a:t>
            </a:r>
          </a:p>
          <a:p>
            <a:endParaRPr lang="ru-RU" dirty="0"/>
          </a:p>
          <a:p>
            <a:r>
              <a:rPr lang="ru-RU" dirty="0"/>
              <a:t>тел. (8672) 333004</a:t>
            </a:r>
          </a:p>
          <a:p>
            <a:r>
              <a:rPr lang="ru-RU" dirty="0">
                <a:hlinkClick r:id="rId2"/>
              </a:rPr>
              <a:t>rsockanc15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@</a:t>
            </a:r>
            <a:r>
              <a:rPr lang="ru-RU" dirty="0">
                <a:hlinkClick r:id="rId2"/>
              </a:rPr>
              <a:t>rkn.gov.ru</a:t>
            </a:r>
            <a:r>
              <a:rPr lang="ru-RU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407599-EE19-960B-5E8A-9231845949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95075" y="6464300"/>
            <a:ext cx="796925" cy="365125"/>
          </a:xfrm>
        </p:spPr>
        <p:txBody>
          <a:bodyPr/>
          <a:lstStyle/>
          <a:p>
            <a:fld id="{5F4265DA-81D6-4092-B6C5-08F21DC4A8F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94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24263" y="1963711"/>
            <a:ext cx="10732958" cy="1558978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ч. 1 ст. 4 Закона РФ от 27.12.1991 № 2124-1 «О средствах массовой информации</a:t>
            </a:r>
            <a:r>
              <a:rPr lang="ru-RU" sz="2800" dirty="0">
                <a:solidFill>
                  <a:srgbClr val="002060"/>
                </a:solidFill>
              </a:rPr>
              <a:t>» 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400" b="1" u="sng" dirty="0">
                <a:solidFill>
                  <a:srgbClr val="002060"/>
                </a:solidFill>
                <a:cs typeface="Times New Roman" pitchFamily="18" charset="0"/>
              </a:rPr>
              <a:t>ЗАПРЕЩЕНО В МАТЕРИАЛАХ СМИ</a:t>
            </a:r>
            <a:endParaRPr lang="ru-RU" sz="2600" u="sng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Стрелка: вниз 14">
            <a:extLst>
              <a:ext uri="{FF2B5EF4-FFF2-40B4-BE49-F238E27FC236}">
                <a16:creationId xmlns:a16="http://schemas.microsoft.com/office/drawing/2014/main" id="{300FCE6C-8443-E1B1-9ADE-3E5FD1B20636}"/>
              </a:ext>
            </a:extLst>
          </p:cNvPr>
          <p:cNvSpPr/>
          <p:nvPr/>
        </p:nvSpPr>
        <p:spPr>
          <a:xfrm>
            <a:off x="2164758" y="3909606"/>
            <a:ext cx="1102216" cy="55973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54945" y="4571999"/>
            <a:ext cx="3137580" cy="188876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Пропаганда смены пола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14636" y="4566589"/>
            <a:ext cx="2970189" cy="192415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Пропаганда педофилии</a:t>
            </a:r>
          </a:p>
          <a:p>
            <a:pPr algn="ctr"/>
            <a:endParaRPr lang="ru-RU" sz="28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4420" y="4546602"/>
            <a:ext cx="3537678" cy="2004099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Пропаганда нетрадиционных сексуальных отношений и </a:t>
            </a:r>
          </a:p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(или ) предпочтений</a:t>
            </a:r>
          </a:p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Стрелка: вниз 14">
            <a:extLst>
              <a:ext uri="{FF2B5EF4-FFF2-40B4-BE49-F238E27FC236}">
                <a16:creationId xmlns:a16="http://schemas.microsoft.com/office/drawing/2014/main" id="{300FCE6C-8443-E1B1-9ADE-3E5FD1B20636}"/>
              </a:ext>
            </a:extLst>
          </p:cNvPr>
          <p:cNvSpPr/>
          <p:nvPr/>
        </p:nvSpPr>
        <p:spPr>
          <a:xfrm>
            <a:off x="5839847" y="3927096"/>
            <a:ext cx="1102216" cy="55973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4">
            <a:extLst>
              <a:ext uri="{FF2B5EF4-FFF2-40B4-BE49-F238E27FC236}">
                <a16:creationId xmlns:a16="http://schemas.microsoft.com/office/drawing/2014/main" id="{300FCE6C-8443-E1B1-9ADE-3E5FD1B20636}"/>
              </a:ext>
            </a:extLst>
          </p:cNvPr>
          <p:cNvSpPr/>
          <p:nvPr/>
        </p:nvSpPr>
        <p:spPr>
          <a:xfrm>
            <a:off x="9350044" y="3944583"/>
            <a:ext cx="1102216" cy="55973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44642" y="284095"/>
            <a:ext cx="10278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189"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05.12.2022 </a:t>
            </a:r>
            <a:r>
              <a:rPr lang="ru-RU" sz="2000" dirty="0">
                <a:solidFill>
                  <a:srgbClr val="002060"/>
                </a:solidFill>
                <a:ea typeface="Times New Roman" pitchFamily="18" charset="0"/>
                <a:cs typeface="Times New Roman" pitchFamily="18" charset="0"/>
              </a:rPr>
              <a:t>года вступили в силу изменения, внесенные в ч. 1 ст. 4 Закона РФ от 27.12.1991 № 2124-1 «О средствах массовой информации».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24263" y="1963710"/>
            <a:ext cx="4152275" cy="281815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Ст. 5 Федерального закона от 29.12.2010  № 436-ФЗ «О защите детей от информации, причиняющей их здоровью и развитию»</a:t>
            </a:r>
          </a:p>
        </p:txBody>
      </p:sp>
      <p:sp>
        <p:nvSpPr>
          <p:cNvPr id="6" name="Стрелка: вниз 14">
            <a:extLst>
              <a:ext uri="{FF2B5EF4-FFF2-40B4-BE49-F238E27FC236}">
                <a16:creationId xmlns:a16="http://schemas.microsoft.com/office/drawing/2014/main" id="{300FCE6C-8443-E1B1-9ADE-3E5FD1B20636}"/>
              </a:ext>
            </a:extLst>
          </p:cNvPr>
          <p:cNvSpPr/>
          <p:nvPr/>
        </p:nvSpPr>
        <p:spPr>
          <a:xfrm rot="16200000">
            <a:off x="5162791" y="3040176"/>
            <a:ext cx="1102216" cy="55973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4">
            <a:extLst>
              <a:ext uri="{FF2B5EF4-FFF2-40B4-BE49-F238E27FC236}">
                <a16:creationId xmlns:a16="http://schemas.microsoft.com/office/drawing/2014/main" id="{300FCE6C-8443-E1B1-9ADE-3E5FD1B20636}"/>
              </a:ext>
            </a:extLst>
          </p:cNvPr>
          <p:cNvSpPr/>
          <p:nvPr/>
        </p:nvSpPr>
        <p:spPr>
          <a:xfrm rot="16200000">
            <a:off x="8735448" y="2385607"/>
            <a:ext cx="1102216" cy="55973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14465" y="329065"/>
            <a:ext cx="10278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189"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002060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28839" y="1693888"/>
            <a:ext cx="2805298" cy="4542019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ЗАПРЕТ 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cs typeface="Times New Roman" pitchFamily="18" charset="0"/>
              </a:rPr>
              <a:t>для распространения среди детей </a:t>
            </a: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ИНФОРМАЦИИ</a:t>
            </a:r>
            <a:endParaRPr lang="ru-RU" sz="280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60261" y="3441314"/>
            <a:ext cx="2141929" cy="104074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пропагандирующей педофилию</a:t>
            </a:r>
          </a:p>
          <a:p>
            <a:endParaRPr lang="ru-RU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62761" y="4598053"/>
            <a:ext cx="2019509" cy="1278091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способной вызвать у детей желание сменить пол</a:t>
            </a:r>
          </a:p>
          <a:p>
            <a:pPr>
              <a:buFont typeface="Arial" pitchFamily="34" charset="0"/>
              <a:buChar char="•"/>
            </a:pPr>
            <a:endParaRPr lang="ru-RU" sz="1600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743606" y="1572539"/>
            <a:ext cx="2448393" cy="175527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пропагандирующей или демонстрирующей нетрадиционные сексуальные отношения и (или) предпочтения</a:t>
            </a:r>
            <a:endParaRPr lang="ru-RU" sz="1600" dirty="0">
              <a:solidFill>
                <a:srgbClr val="002060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8" name="Стрелка: вниз 14">
            <a:extLst>
              <a:ext uri="{FF2B5EF4-FFF2-40B4-BE49-F238E27FC236}">
                <a16:creationId xmlns:a16="http://schemas.microsoft.com/office/drawing/2014/main" id="{300FCE6C-8443-E1B1-9ADE-3E5FD1B20636}"/>
              </a:ext>
            </a:extLst>
          </p:cNvPr>
          <p:cNvSpPr/>
          <p:nvPr/>
        </p:nvSpPr>
        <p:spPr>
          <a:xfrm rot="16200000">
            <a:off x="8752936" y="3707239"/>
            <a:ext cx="1102216" cy="55973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4">
            <a:extLst>
              <a:ext uri="{FF2B5EF4-FFF2-40B4-BE49-F238E27FC236}">
                <a16:creationId xmlns:a16="http://schemas.microsoft.com/office/drawing/2014/main" id="{300FCE6C-8443-E1B1-9ADE-3E5FD1B20636}"/>
              </a:ext>
            </a:extLst>
          </p:cNvPr>
          <p:cNvSpPr/>
          <p:nvPr/>
        </p:nvSpPr>
        <p:spPr>
          <a:xfrm rot="16200000">
            <a:off x="8752937" y="4966412"/>
            <a:ext cx="1102216" cy="55973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7D73D8-B109-6258-B6C2-D2F8D56B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245D4-A489-8268-DC34-7F8C8604B2D6}"/>
              </a:ext>
            </a:extLst>
          </p:cNvPr>
          <p:cNvSpPr txBox="1"/>
          <p:nvPr/>
        </p:nvSpPr>
        <p:spPr>
          <a:xfrm>
            <a:off x="559032" y="2035473"/>
            <a:ext cx="4103504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SzPct val="100000"/>
            </a:pPr>
            <a:r>
              <a:rPr lang="ru-RU" altLang="ru-RU" sz="2400" b="1" dirty="0">
                <a:solidFill>
                  <a:srgbClr val="002060"/>
                </a:solidFill>
                <a:ea typeface="Microsoft YaHei" panose="020B0503020204020204" pitchFamily="34" charset="-122"/>
                <a:cs typeface="Times New Roman" panose="02020603050405020304" pitchFamily="18" charset="0"/>
              </a:rPr>
              <a:t>Не допускается использование средств массовой информации для распространения материалов, пропагандирующих нетрадиционные сексуальные отношения и (или) предпочтения.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3ED8C09-7F50-4763-B5FF-D4C437BEC6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85" y="457201"/>
            <a:ext cx="1285598" cy="1207698"/>
          </a:xfrm>
          <a:prstGeom prst="rect">
            <a:avLst/>
          </a:prstGeom>
        </p:spPr>
      </p:pic>
      <p:pic>
        <p:nvPicPr>
          <p:cNvPr id="11" name="Рисунок 2">
            <a:extLst>
              <a:ext uri="{FF2B5EF4-FFF2-40B4-BE49-F238E27FC236}">
                <a16:creationId xmlns:a16="http://schemas.microsoft.com/office/drawing/2014/main" id="{94674711-5FEA-52F1-C663-42BF7B587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8" y="4122198"/>
            <a:ext cx="2829463" cy="22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2E5F7898-0030-B2B9-1F50-699552BC3283}"/>
              </a:ext>
            </a:extLst>
          </p:cNvPr>
          <p:cNvSpPr txBox="1">
            <a:spLocks/>
          </p:cNvSpPr>
          <p:nvPr/>
        </p:nvSpPr>
        <p:spPr>
          <a:xfrm>
            <a:off x="4848045" y="1147313"/>
            <a:ext cx="6784923" cy="1440612"/>
          </a:xfrm>
          <a:prstGeom prst="roundRect">
            <a:avLst>
              <a:gd name="adj" fmla="val 10916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alt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Пропаганда </a:t>
            </a:r>
            <a:r>
              <a:rPr lang="ru-RU" alt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– распространение взглядов, фактов, аргументов, часто слухов, искаженной информации или заведомо ложных сведений с целью формирования нужного общественного мнения и манипулирования общественным сознанием</a:t>
            </a:r>
            <a:endParaRPr lang="ru-RU" altLang="ru-RU" sz="2000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458CFD8-3A50-8B2D-C26C-6635B9033412}"/>
              </a:ext>
            </a:extLst>
          </p:cNvPr>
          <p:cNvSpPr txBox="1">
            <a:spLocks/>
          </p:cNvSpPr>
          <p:nvPr/>
        </p:nvSpPr>
        <p:spPr>
          <a:xfrm>
            <a:off x="4860716" y="2739001"/>
            <a:ext cx="6784923" cy="853291"/>
          </a:xfrm>
          <a:prstGeom prst="roundRect">
            <a:avLst>
              <a:gd name="adj" fmla="val 10916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ru-RU" alt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Сексуальная ориентация </a:t>
            </a:r>
            <a:r>
              <a:rPr lang="ru-RU" alt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– стойкое сексуальное и эмоциональное влечение к людям определенного пола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0ABBA414-F5A5-3CF2-DF1B-A1F765902253}"/>
              </a:ext>
            </a:extLst>
          </p:cNvPr>
          <p:cNvSpPr txBox="1">
            <a:spLocks/>
          </p:cNvSpPr>
          <p:nvPr/>
        </p:nvSpPr>
        <p:spPr>
          <a:xfrm>
            <a:off x="4860716" y="3828899"/>
            <a:ext cx="6810266" cy="1010520"/>
          </a:xfrm>
          <a:prstGeom prst="roundRect">
            <a:avLst>
              <a:gd name="adj" fmla="val 10916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ru-RU" alt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Предпочтение </a:t>
            </a:r>
            <a:r>
              <a:rPr lang="ru-RU" alt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– преимущественное внимание, одобрение, уважение к одному из нескольких вариантов, желание выбрать один из нескольких вариантов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6D820DC7-5DAF-D35D-0FDC-4CBCF3D31E56}"/>
              </a:ext>
            </a:extLst>
          </p:cNvPr>
          <p:cNvSpPr txBox="1">
            <a:spLocks/>
          </p:cNvSpPr>
          <p:nvPr/>
        </p:nvSpPr>
        <p:spPr>
          <a:xfrm>
            <a:off x="4848045" y="4977441"/>
            <a:ext cx="6810266" cy="1233577"/>
          </a:xfrm>
          <a:prstGeom prst="roundRect">
            <a:avLst>
              <a:gd name="adj" fmla="val 10916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ru-RU" alt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Под </a:t>
            </a:r>
            <a:r>
              <a:rPr lang="ru-RU" altLang="ru-RU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нетрадиционными сексуальными отношениями </a:t>
            </a:r>
            <a:r>
              <a:rPr lang="ru-RU" alt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понимается признание преимущества отношений, отличных от гетеросексуальных и моногамных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9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620F1-BC2F-0644-68C6-6F8B4B1B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Что такое пропаганда нетрадиционных сексуальных отношений?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F9AFF-0DCF-BDB9-F6A3-66837E9A1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90" y="4860035"/>
            <a:ext cx="11360988" cy="18022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2000" b="1" i="1" dirty="0">
                <a:solidFill>
                  <a:schemeClr val="accent3">
                    <a:lumMod val="75000"/>
                  </a:schemeClr>
                </a:solidFill>
                <a:cs typeface="Times New Roman" panose="02020603050405020304" pitchFamily="18" charset="0"/>
              </a:rPr>
              <a:t>Информационная продукция (в том числе сайты, форумы, доски объявлений, страницы социальных сетей, чаты в сети "Интернет"), страницы клубов для лиц нетрадиционной сексуальной ориентации, сообщества и ресурсы знакомств людей нетрадиционной сексуальной ориентации, содержащая описания, фотографии, рисунки, аудио и видеоматериалы, описывающие и изображающие нетрадиционные сексуальные отношения.</a:t>
            </a:r>
          </a:p>
          <a:p>
            <a:pPr marL="0" indent="0" eaLnBrk="1" hangingPunct="1">
              <a:buNone/>
            </a:pPr>
            <a:endParaRPr lang="ru-RU" altLang="ru-RU" sz="1600" b="1" u="sng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1067CA-BCBA-B92F-6A11-6832BF8E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43B2B3EB-3760-8044-BB9A-79DDAAEC0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36" y="1472792"/>
            <a:ext cx="4679515" cy="300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EB7B3D9B-0E15-CA45-43FC-7617FEDA1C78}"/>
              </a:ext>
            </a:extLst>
          </p:cNvPr>
          <p:cNvSpPr txBox="1">
            <a:spLocks/>
          </p:cNvSpPr>
          <p:nvPr/>
        </p:nvSpPr>
        <p:spPr>
          <a:xfrm>
            <a:off x="732998" y="1181818"/>
            <a:ext cx="5394689" cy="3571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20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Это распространение информации, направленной на формирование: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alt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нетрадиционных сексуальных установок;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alt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привлекательности нетрадиционных сексуальных отношений;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alt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искаженного представления о социальной равноценности традиционных и нетрадиционных сексуальных отношений;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DIN Pro Cond Medium" panose="020B0606020101010102" pitchFamily="34" charset="-52"/>
              <a:buChar char="→"/>
            </a:pPr>
            <a:r>
              <a:rPr lang="ru-RU" alt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навязывание информации о нетрадиционных сексуальных отношениях, вызывающей к ним интерес, пропаганда смены пола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375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EE8B4-7217-12B6-E0DE-9B0252848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buSzPct val="100000"/>
            </a:pPr>
            <a:r>
              <a:rPr lang="ru-RU" altLang="ru-RU" sz="1800" b="1" dirty="0">
                <a:solidFill>
                  <a:srgbClr val="002060"/>
                </a:solidFill>
                <a:ea typeface="Microsoft YaHei" panose="020B0503020204020204" pitchFamily="34" charset="-122"/>
                <a:cs typeface="Times New Roman" panose="02020603050405020304" pitchFamily="18" charset="0"/>
              </a:rPr>
              <a:t>Не допускается использование средств массовой информации для распространения материалов, пропагандирующих нетрадиционные сексуальные отношения и (или) предпочтения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C4B150-46DF-307A-0E58-C9142CDA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D921192-941D-EE85-D8EC-56863FE66FFA}"/>
              </a:ext>
            </a:extLst>
          </p:cNvPr>
          <p:cNvSpPr txBox="1">
            <a:spLocks/>
          </p:cNvSpPr>
          <p:nvPr/>
        </p:nvSpPr>
        <p:spPr>
          <a:xfrm>
            <a:off x="211017" y="2433711"/>
            <a:ext cx="5064368" cy="2433711"/>
          </a:xfrm>
          <a:prstGeom prst="roundRect">
            <a:avLst>
              <a:gd name="adj" fmla="val 10916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200" dirty="0"/>
              <a:t>Часть 2 статьи 5 Федерального закона от 29.12.2010 г. № 436-ФЗ «О защите детей от информации, причиняющей вред их здоровью и развитию»</a:t>
            </a:r>
          </a:p>
          <a:p>
            <a:pPr algn="ctr">
              <a:buNone/>
            </a:pPr>
            <a:r>
              <a:rPr lang="ru-RU" sz="2200" b="1" u="sng" dirty="0">
                <a:cs typeface="Times New Roman" pitchFamily="18" charset="0"/>
              </a:rPr>
              <a:t>ЗАПРЕТ</a:t>
            </a:r>
            <a:r>
              <a:rPr lang="ru-RU" sz="2200" b="1" dirty="0"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200" dirty="0">
                <a:cs typeface="Times New Roman" pitchFamily="18" charset="0"/>
              </a:rPr>
              <a:t>для распространения среди детей информации</a:t>
            </a:r>
            <a:endParaRPr lang="ru-RU" sz="2200" b="1" dirty="0"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sz="240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7F5BC32-8798-9F2E-8838-EC3A2A7E38F2}"/>
              </a:ext>
            </a:extLst>
          </p:cNvPr>
          <p:cNvSpPr txBox="1">
            <a:spLocks/>
          </p:cNvSpPr>
          <p:nvPr/>
        </p:nvSpPr>
        <p:spPr>
          <a:xfrm>
            <a:off x="5749704" y="2403357"/>
            <a:ext cx="4786998" cy="1718478"/>
          </a:xfrm>
          <a:prstGeom prst="roundRect">
            <a:avLst>
              <a:gd name="adj" fmla="val 10916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200" dirty="0"/>
              <a:t>Ст. 13 Федерального закона от 29.12.2010 № 436-ФЗ «О защите детей от информации, причиняющей вред их здоровью и развитию» установлены дополнительные требования к распространению информационной продукции </a:t>
            </a:r>
            <a:endParaRPr lang="ru-RU" sz="220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9F678E1-4973-D429-7B1B-C78379E4EA30}"/>
              </a:ext>
            </a:extLst>
          </p:cNvPr>
          <p:cNvSpPr txBox="1">
            <a:spLocks/>
          </p:cNvSpPr>
          <p:nvPr/>
        </p:nvSpPr>
        <p:spPr>
          <a:xfrm>
            <a:off x="441028" y="1283822"/>
            <a:ext cx="10161917" cy="854467"/>
          </a:xfrm>
          <a:prstGeom prst="roundRect">
            <a:avLst>
              <a:gd name="adj" fmla="val 10916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dirty="0"/>
              <a:t>Федеральный закон от 29.12.2010 г. № 436-ФЗ «О защите детей от информации, причиняющей вред их здоровью и развитию»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8A4173A9-1B7A-4698-8898-C3C2601B99F6}"/>
              </a:ext>
            </a:extLst>
          </p:cNvPr>
          <p:cNvSpPr/>
          <p:nvPr/>
        </p:nvSpPr>
        <p:spPr>
          <a:xfrm>
            <a:off x="2474334" y="2192106"/>
            <a:ext cx="641195" cy="206316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FE840114-23AE-6A84-ECA5-DB965F3E1B36}"/>
              </a:ext>
            </a:extLst>
          </p:cNvPr>
          <p:cNvSpPr/>
          <p:nvPr/>
        </p:nvSpPr>
        <p:spPr>
          <a:xfrm>
            <a:off x="8007749" y="2215307"/>
            <a:ext cx="641195" cy="206316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3CA2D395-1846-1698-E35D-93338F2904C3}"/>
              </a:ext>
            </a:extLst>
          </p:cNvPr>
          <p:cNvSpPr txBox="1">
            <a:spLocks/>
          </p:cNvSpPr>
          <p:nvPr/>
        </p:nvSpPr>
        <p:spPr>
          <a:xfrm>
            <a:off x="825885" y="5418830"/>
            <a:ext cx="4280688" cy="1202787"/>
          </a:xfrm>
          <a:prstGeom prst="roundRect">
            <a:avLst>
              <a:gd name="adj" fmla="val 10916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2000" dirty="0">
                <a:solidFill>
                  <a:srgbClr val="002060"/>
                </a:solidFill>
                <a:cs typeface="Times New Roman" pitchFamily="18" charset="0"/>
              </a:rPr>
              <a:t>пропагандирующей или демонстрирующей нетрадиционные сексуальные отношения и (или) предпочтения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300FCE6C-8443-E1B1-9ADE-3E5FD1B20636}"/>
              </a:ext>
            </a:extLst>
          </p:cNvPr>
          <p:cNvSpPr/>
          <p:nvPr/>
        </p:nvSpPr>
        <p:spPr>
          <a:xfrm>
            <a:off x="6555310" y="4190449"/>
            <a:ext cx="641195" cy="283078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4">
            <a:extLst>
              <a:ext uri="{FF2B5EF4-FFF2-40B4-BE49-F238E27FC236}">
                <a16:creationId xmlns:a16="http://schemas.microsoft.com/office/drawing/2014/main" id="{300FCE6C-8443-E1B1-9ADE-3E5FD1B20636}"/>
              </a:ext>
            </a:extLst>
          </p:cNvPr>
          <p:cNvSpPr/>
          <p:nvPr/>
        </p:nvSpPr>
        <p:spPr>
          <a:xfrm>
            <a:off x="2445197" y="4994031"/>
            <a:ext cx="641195" cy="249679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749A4A1-8FAE-B976-C325-AA08C0638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932">
            <a:off x="-131450" y="4555058"/>
            <a:ext cx="2574388" cy="126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бъект 2">
            <a:extLst>
              <a:ext uri="{FF2B5EF4-FFF2-40B4-BE49-F238E27FC236}">
                <a16:creationId xmlns:a16="http://schemas.microsoft.com/office/drawing/2014/main" id="{F7F5BC32-8798-9F2E-8838-EC3A2A7E38F2}"/>
              </a:ext>
            </a:extLst>
          </p:cNvPr>
          <p:cNvSpPr txBox="1">
            <a:spLocks/>
          </p:cNvSpPr>
          <p:nvPr/>
        </p:nvSpPr>
        <p:spPr>
          <a:xfrm>
            <a:off x="5550414" y="4483033"/>
            <a:ext cx="2749526" cy="1383195"/>
          </a:xfrm>
          <a:prstGeom prst="roundRect">
            <a:avLst>
              <a:gd name="adj" fmla="val 10916"/>
            </a:avLst>
          </a:prstGeom>
          <a:solidFill>
            <a:schemeClr val="bg2"/>
          </a:solidFill>
        </p:spPr>
        <p:txBody>
          <a:bodyPr vert="horz" lIns="91440" tIns="108000" rIns="91440" bIns="45720" rtlCol="0" anchor="t">
            <a:noAutofit/>
          </a:bodyPr>
          <a:lstStyle>
            <a:lvl1pPr marL="228605" indent="-228605" algn="l" defTabSz="91441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4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3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32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41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50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5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69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78" indent="-228605" algn="l" defTabSz="91441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Демонстрация нетрадиционных сексуальных отношений и (или) предпочтений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820443" y="4329037"/>
            <a:ext cx="3371557" cy="75208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не подлежит распространению с 4 часов до 23 часов по местному времени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64172" y="5310555"/>
            <a:ext cx="3427828" cy="1336430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Доступ для лиц «18+»/ доступ на платной основе с применением декодирующих технических устройств путем введения кодов или совершения иных действий, подтверждающих возраст этих лиц</a:t>
            </a:r>
          </a:p>
        </p:txBody>
      </p:sp>
      <p:sp>
        <p:nvSpPr>
          <p:cNvPr id="23" name="Стрелка: вниз 14">
            <a:extLst>
              <a:ext uri="{FF2B5EF4-FFF2-40B4-BE49-F238E27FC236}">
                <a16:creationId xmlns:a16="http://schemas.microsoft.com/office/drawing/2014/main" id="{300FCE6C-8443-E1B1-9ADE-3E5FD1B20636}"/>
              </a:ext>
            </a:extLst>
          </p:cNvPr>
          <p:cNvSpPr/>
          <p:nvPr/>
        </p:nvSpPr>
        <p:spPr>
          <a:xfrm rot="16200000">
            <a:off x="8224676" y="5831680"/>
            <a:ext cx="641195" cy="283078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14">
            <a:extLst>
              <a:ext uri="{FF2B5EF4-FFF2-40B4-BE49-F238E27FC236}">
                <a16:creationId xmlns:a16="http://schemas.microsoft.com/office/drawing/2014/main" id="{300FCE6C-8443-E1B1-9ADE-3E5FD1B20636}"/>
              </a:ext>
            </a:extLst>
          </p:cNvPr>
          <p:cNvSpPr/>
          <p:nvPr/>
        </p:nvSpPr>
        <p:spPr>
          <a:xfrm rot="16200000">
            <a:off x="8264535" y="4689852"/>
            <a:ext cx="641195" cy="283078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548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A66D6-07DE-3E60-FC9F-18E18AEB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распространения материалов, пропагандирующих нетрадиционные сексуальные отношения и (или) предпочтения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80E71B-E032-60EC-6A22-8D941930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8CED641-96E4-B273-617C-5886F88DD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113" y="1619250"/>
            <a:ext cx="7112000" cy="382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D209ECB4-E505-0AA0-C8AE-2BC6859966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6913" y="5805488"/>
            <a:ext cx="10653712" cy="3683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buNone/>
              <a:defRPr/>
            </a:pPr>
            <a:r>
              <a:rPr lang="ru-RU" altLang="ru-RU" dirty="0">
                <a:cs typeface="Times New Roman" panose="02020603050405020304" pitchFamily="18" charset="0"/>
              </a:rPr>
              <a:t>художественный фильм «Горбатая гора» (2005 год)</a:t>
            </a:r>
          </a:p>
        </p:txBody>
      </p:sp>
    </p:spTree>
    <p:extLst>
      <p:ext uri="{BB962C8B-B14F-4D97-AF65-F5344CB8AC3E}">
        <p14:creationId xmlns:p14="http://schemas.microsoft.com/office/powerpoint/2010/main" val="1064177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AAD57-31BD-5232-33B5-49B13B1DD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97" y="462157"/>
            <a:ext cx="10229094" cy="692739"/>
          </a:xfrm>
        </p:spPr>
        <p:txBody>
          <a:bodyPr>
            <a:normAutofit/>
          </a:bodyPr>
          <a:lstStyle/>
          <a:p>
            <a:r>
              <a:rPr lang="ru-RU" dirty="0"/>
              <a:t>НЕ ЯВЛЯЮТСЯ НАРУШЕНИЕМ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7058F6-0FA1-9038-4F04-3070B6C24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7" y="1313683"/>
            <a:ext cx="4616092" cy="3140622"/>
          </a:xfrm>
        </p:spPr>
        <p:txBody>
          <a:bodyPr anchor="ctr"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ru-RU" altLang="ru-RU" sz="1600" b="1" dirty="0">
                <a:cs typeface="Times New Roman" panose="02020603050405020304" pitchFamily="18" charset="0"/>
              </a:rPr>
              <a:t>Фильм «В джазе только девушки» (1959 год).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altLang="ru-RU" i="1" dirty="0">
                <a:cs typeface="Times New Roman" panose="02020603050405020304" pitchFamily="18" charset="0"/>
              </a:rPr>
              <a:t>«– Послушай, я не могу выйти за тебя замуж!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altLang="ru-RU" i="1" dirty="0">
                <a:cs typeface="Times New Roman" panose="02020603050405020304" pitchFamily="18" charset="0"/>
              </a:rPr>
              <a:t>– Почему?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altLang="ru-RU" i="1" dirty="0">
                <a:cs typeface="Times New Roman" panose="02020603050405020304" pitchFamily="18" charset="0"/>
              </a:rPr>
              <a:t>– Ну, во-первых, я не блондинка!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altLang="ru-RU" i="1" dirty="0">
                <a:cs typeface="Times New Roman" panose="02020603050405020304" pitchFamily="18" charset="0"/>
              </a:rPr>
              <a:t>– Это не страшно.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altLang="ru-RU" i="1" dirty="0">
                <a:cs typeface="Times New Roman" panose="02020603050405020304" pitchFamily="18" charset="0"/>
              </a:rPr>
              <a:t>– Я курю! Постоянно!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altLang="ru-RU" i="1" dirty="0">
                <a:cs typeface="Times New Roman" panose="02020603050405020304" pitchFamily="18" charset="0"/>
              </a:rPr>
              <a:t>– Это не проблема.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altLang="ru-RU" i="1" dirty="0">
                <a:cs typeface="Times New Roman" panose="02020603050405020304" pitchFamily="18" charset="0"/>
              </a:rPr>
              <a:t>– У меня никогда не будет детей.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altLang="ru-RU" i="1" dirty="0">
                <a:cs typeface="Times New Roman" panose="02020603050405020304" pitchFamily="18" charset="0"/>
              </a:rPr>
              <a:t>– Ничего, усыновим.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altLang="ru-RU" i="1" dirty="0">
                <a:cs typeface="Times New Roman" panose="02020603050405020304" pitchFamily="18" charset="0"/>
              </a:rPr>
              <a:t>– Господи, я МУЖЧИНА! 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ru-RU" altLang="ru-RU" i="1" dirty="0">
                <a:cs typeface="Times New Roman" panose="02020603050405020304" pitchFamily="18" charset="0"/>
              </a:rPr>
              <a:t>– У каждого свои недостатки».</a:t>
            </a:r>
            <a:endParaRPr lang="ru-RU" i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13A81E-80D7-C93D-89EF-4811E93E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65DA-81D6-4092-B6C5-08F21DC4A8F6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F7FE0E7-D3F2-7D90-A66E-13B5F039D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122" y="1268413"/>
            <a:ext cx="4190108" cy="258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8D421A3-D586-C20E-0215-3BE4688D0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0" y="4454305"/>
            <a:ext cx="3590925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4BA6AA0F-8197-37EE-D6FE-EC1AB2BCD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890" y="6162675"/>
            <a:ext cx="4103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latin typeface="+mn-lt"/>
                <a:cs typeface="Times New Roman" panose="02020603050405020304" pitchFamily="18" charset="0"/>
              </a:rPr>
              <a:t>Фильм «Бабушка легкого поведения»</a:t>
            </a:r>
          </a:p>
          <a:p>
            <a:pPr eaLnBrk="1" hangingPunct="1"/>
            <a:r>
              <a:rPr lang="ru-RU" altLang="ru-RU" sz="1600" b="1" dirty="0">
                <a:latin typeface="+mn-lt"/>
                <a:cs typeface="Times New Roman" panose="02020603050405020304" pitchFamily="18" charset="0"/>
              </a:rPr>
              <a:t> (2017 год)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26DC559-1A80-107B-99A5-91A83F796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8" y="4235450"/>
            <a:ext cx="29749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id="{44E021E1-10EB-9D26-AAD1-5EB32BC21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122" y="4669934"/>
            <a:ext cx="31734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endParaRPr lang="ru-RU" altLang="ru-RU" dirty="0"/>
          </a:p>
          <a:p>
            <a:pPr algn="r" eaLnBrk="1" hangingPunct="1"/>
            <a:r>
              <a:rPr lang="ru-RU" altLang="ru-RU" b="1" dirty="0">
                <a:latin typeface="+mn-lt"/>
                <a:cs typeface="Times New Roman" panose="02020603050405020304" pitchFamily="18" charset="0"/>
              </a:rPr>
              <a:t>Поцелуй Леонида Брежнева </a:t>
            </a:r>
          </a:p>
          <a:p>
            <a:pPr algn="r" eaLnBrk="1" hangingPunct="1"/>
            <a:r>
              <a:rPr lang="ru-RU" altLang="ru-RU" b="1" dirty="0">
                <a:latin typeface="+mn-lt"/>
                <a:cs typeface="Times New Roman" panose="02020603050405020304" pitchFamily="18" charset="0"/>
              </a:rPr>
              <a:t>с Эрихом </a:t>
            </a:r>
            <a:r>
              <a:rPr lang="ru-RU" altLang="ru-RU" b="1" dirty="0" err="1">
                <a:latin typeface="+mn-lt"/>
                <a:cs typeface="Times New Roman" panose="02020603050405020304" pitchFamily="18" charset="0"/>
              </a:rPr>
              <a:t>Хоннекером</a:t>
            </a:r>
            <a:endParaRPr lang="ru-RU" altLang="ru-RU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82096"/>
      </p:ext>
    </p:extLst>
  </p:cSld>
  <p:clrMapOvr>
    <a:masterClrMapping/>
  </p:clrMapOvr>
</p:sld>
</file>

<file path=ppt/theme/theme1.xml><?xml version="1.0" encoding="utf-8"?>
<a:theme xmlns:a="http://schemas.openxmlformats.org/drawingml/2006/main" name="Роскомнадзор">
  <a:themeElements>
    <a:clrScheme name="РКН-2">
      <a:dk1>
        <a:srgbClr val="262626"/>
      </a:dk1>
      <a:lt1>
        <a:sysClr val="window" lastClr="FFFFFF"/>
      </a:lt1>
      <a:dk2>
        <a:srgbClr val="005390"/>
      </a:dk2>
      <a:lt2>
        <a:srgbClr val="E9E9E9"/>
      </a:lt2>
      <a:accent1>
        <a:srgbClr val="005390"/>
      </a:accent1>
      <a:accent2>
        <a:srgbClr val="00A1DE"/>
      </a:accent2>
      <a:accent3>
        <a:srgbClr val="BF0000"/>
      </a:accent3>
      <a:accent4>
        <a:srgbClr val="F79646"/>
      </a:accent4>
      <a:accent5>
        <a:srgbClr val="FFC000"/>
      </a:accent5>
      <a:accent6>
        <a:srgbClr val="278D19"/>
      </a:accent6>
      <a:hlink>
        <a:srgbClr val="0070C0"/>
      </a:hlink>
      <a:folHlink>
        <a:srgbClr val="800080"/>
      </a:folHlink>
    </a:clrScheme>
    <a:fontScheme name="DIN Pro">
      <a:majorFont>
        <a:latin typeface="DIN Pro Black"/>
        <a:ea typeface=""/>
        <a:cs typeface=""/>
      </a:majorFont>
      <a:minorFont>
        <a:latin typeface="DIN Pro Cond Medium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имер доклада ГД на ВКС 03.06_правка шаблона" id="{6EF135AF-4DDA-44AD-8901-0DA2B0728C27}" vid="{48EC9E10-8F01-4974-82E9-9B1FBDCD8D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РКН широкоформатный</Template>
  <TotalTime>3143</TotalTime>
  <Words>1888</Words>
  <Application>Microsoft Office PowerPoint</Application>
  <PresentationFormat>Широкоэкранный</PresentationFormat>
  <Paragraphs>167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DIN Pro Cond Medium</vt:lpstr>
      <vt:lpstr>Calibri</vt:lpstr>
      <vt:lpstr>DIN Pro Cond Black</vt:lpstr>
      <vt:lpstr>DIN Pro Black</vt:lpstr>
      <vt:lpstr>Arial</vt:lpstr>
      <vt:lpstr>Constantia</vt:lpstr>
      <vt:lpstr>Century Gothic</vt:lpstr>
      <vt:lpstr>Times New Roman</vt:lpstr>
      <vt:lpstr>Роскомнадзор</vt:lpstr>
      <vt:lpstr>«Недопущение пропаганды нетрадиционных сексуальных отношений и (или) предпочтений, педофилии, смены пола»</vt:lpstr>
      <vt:lpstr>НОРМАТИВНЫЕ ПРАВОВЫЕ АКТЫ</vt:lpstr>
      <vt:lpstr>Презентация PowerPoint</vt:lpstr>
      <vt:lpstr>Презентация PowerPoint</vt:lpstr>
      <vt:lpstr>Презентация PowerPoint</vt:lpstr>
      <vt:lpstr>Что такое пропаганда нетрадиционных сексуальных отношений? </vt:lpstr>
      <vt:lpstr>Не допускается использование средств массовой информации для распространения материалов, пропагандирующих нетрадиционные сексуальные отношения и (или) предпочтения </vt:lpstr>
      <vt:lpstr>Пример распространения материалов, пропагандирующих нетрадиционные сексуальные отношения и (или) предпочтения</vt:lpstr>
      <vt:lpstr>НЕ ЯВЛЯЮТСЯ НАРУШЕНИЕМ</vt:lpstr>
      <vt:lpstr>Не допускается использование средств массовой информации для распространения материалов, пропагандирующих смену пола</vt:lpstr>
      <vt:lpstr>Критерии, позволяющие определить признаки информации, пропагандирующей смену пола:</vt:lpstr>
      <vt:lpstr>Не допускается использование средств массовой информации  для распространения материалов, пропагандирующих педофилию</vt:lpstr>
      <vt:lpstr>Критерии, позволяющие отнести информацию к пропаганде сексуальных связей с несовершеннолетними:</vt:lpstr>
      <vt:lpstr>Презентация PowerPoint</vt:lpstr>
      <vt:lpstr>Презентация PowerPoint</vt:lpstr>
      <vt:lpstr>Административная ответственность  Ответственность за пропаганду нетрадиционных сексуальных отношений, смены пола с применением средств массовой информации и (или) информационно-телекоммуникационных сетей предусмотрена ч. 3, ч. 4 ст. 6.21 КоАП РФ </vt:lpstr>
      <vt:lpstr>Административная ответственность  Ответственность за пропаганду нетрадиционных сексуальных отношений, смены пола с применением средств массовой информации и (или) информационно-телекоммуникационных сетей предусмотрена ч.4 ст. 6.21 КоАП РФ </vt:lpstr>
      <vt:lpstr>Административная ответственность по ст. 6.21.1 КоАП РФ</vt:lpstr>
      <vt:lpstr>Административная ответственность по ст. 6.21.2 КоАП РФ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Беспалов Виктор Андреевич</dc:creator>
  <cp:lastModifiedBy>Кристина</cp:lastModifiedBy>
  <cp:revision>283</cp:revision>
  <cp:lastPrinted>2021-06-10T15:23:51Z</cp:lastPrinted>
  <dcterms:created xsi:type="dcterms:W3CDTF">2021-06-09T14:27:09Z</dcterms:created>
  <dcterms:modified xsi:type="dcterms:W3CDTF">2023-11-28T13:01:52Z</dcterms:modified>
</cp:coreProperties>
</file>