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sldIdLst>
    <p:sldId id="289" r:id="rId2"/>
    <p:sldId id="311" r:id="rId3"/>
    <p:sldId id="305" r:id="rId4"/>
    <p:sldId id="307" r:id="rId5"/>
    <p:sldId id="308" r:id="rId6"/>
    <p:sldId id="331" r:id="rId7"/>
    <p:sldId id="309" r:id="rId8"/>
    <p:sldId id="333" r:id="rId9"/>
    <p:sldId id="312" r:id="rId10"/>
    <p:sldId id="313" r:id="rId11"/>
    <p:sldId id="332" r:id="rId12"/>
    <p:sldId id="335" r:id="rId13"/>
    <p:sldId id="336" r:id="rId14"/>
    <p:sldId id="325" r:id="rId15"/>
    <p:sldId id="337" r:id="rId16"/>
    <p:sldId id="317" r:id="rId17"/>
    <p:sldId id="316" r:id="rId18"/>
    <p:sldId id="338" r:id="rId19"/>
    <p:sldId id="326" r:id="rId20"/>
    <p:sldId id="329" r:id="rId21"/>
    <p:sldId id="328" r:id="rId22"/>
  </p:sldIdLst>
  <p:sldSz cx="12192000" cy="6858000"/>
  <p:notesSz cx="6797675" cy="987425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IN Pro Black" panose="020B0604020202020204" charset="0"/>
      <p:bold r:id="rId28"/>
      <p:boldItalic r:id="rId29"/>
    </p:embeddedFont>
    <p:embeddedFont>
      <p:font typeface="DIN Pro Cond Black" panose="020B0A06020101010102" charset="-52"/>
      <p:bold r:id="rId30"/>
      <p:boldItalic r:id="rId31"/>
    </p:embeddedFont>
    <p:embeddedFont>
      <p:font typeface="DIN Pro Cond Medium" panose="020B0606020101010102" charset="-52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58"/>
      </p:cViewPr>
      <p:guideLst>
        <p:guide orient="horz" pos="2115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876-C306-402F-977F-3B968FB0A281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7575-A112-4068-809F-CE292771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185" y="9379029"/>
            <a:ext cx="2945875" cy="493633"/>
          </a:xfrm>
          <a:prstGeom prst="rect">
            <a:avLst/>
          </a:prstGeom>
        </p:spPr>
        <p:txBody>
          <a:bodyPr/>
          <a:lstStyle/>
          <a:p>
            <a:fld id="{0ABEF22A-4F31-4CC8-AD9A-1D77D506DF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9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185" y="9379029"/>
            <a:ext cx="2945875" cy="493633"/>
          </a:xfrm>
          <a:prstGeom prst="rect">
            <a:avLst/>
          </a:prstGeom>
        </p:spPr>
        <p:txBody>
          <a:bodyPr/>
          <a:lstStyle/>
          <a:p>
            <a:fld id="{0ABEF22A-4F31-4CC8-AD9A-1D77D506DF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9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B42C83-EA23-40D8-B485-26468FABDFA1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64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27" indent="0" algn="ctr">
              <a:buNone/>
              <a:defRPr sz="2000"/>
            </a:lvl2pPr>
            <a:lvl3pPr marL="913312" indent="0" algn="ctr">
              <a:buNone/>
              <a:defRPr sz="1900"/>
            </a:lvl3pPr>
            <a:lvl4pPr marL="1369968" indent="0" algn="ctr">
              <a:buNone/>
              <a:defRPr sz="1600"/>
            </a:lvl4pPr>
            <a:lvl5pPr marL="1826624" indent="0" algn="ctr">
              <a:buNone/>
              <a:defRPr sz="1600"/>
            </a:lvl5pPr>
            <a:lvl6pPr marL="2283310" indent="0" algn="ctr">
              <a:buNone/>
              <a:defRPr sz="1600"/>
            </a:lvl6pPr>
            <a:lvl7pPr marL="2739934" indent="0" algn="ctr">
              <a:buNone/>
              <a:defRPr sz="1600"/>
            </a:lvl7pPr>
            <a:lvl8pPr marL="3196560" indent="0" algn="ctr">
              <a:buNone/>
              <a:defRPr sz="1600"/>
            </a:lvl8pPr>
            <a:lvl9pPr marL="365318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1382574"/>
            <a:ext cx="11025898" cy="500584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9691" y="6464303"/>
            <a:ext cx="796802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1173040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18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81234"/>
            <a:ext cx="9581263" cy="583572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740437"/>
            <a:ext cx="11025898" cy="5647981"/>
          </a:xfrm>
        </p:spPr>
        <p:txBody>
          <a:bodyPr>
            <a:normAutofit/>
          </a:bodyPr>
          <a:lstStyle>
            <a:lvl1pPr>
              <a:defRPr sz="1292"/>
            </a:lvl1pPr>
            <a:lvl2pPr>
              <a:defRPr sz="1108"/>
            </a:lvl2pPr>
            <a:lvl3pPr>
              <a:defRPr sz="1016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3293" y="6464303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702621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04" y="81234"/>
            <a:ext cx="526189" cy="5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01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205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2298473D-7EAB-4CEC-95C9-E3B698F6FC68}"/>
              </a:ext>
            </a:extLst>
          </p:cNvPr>
          <p:cNvGrpSpPr/>
          <p:nvPr/>
        </p:nvGrpSpPr>
        <p:grpSpPr>
          <a:xfrm>
            <a:off x="0" y="2"/>
            <a:ext cx="12192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9" y="6444525"/>
            <a:ext cx="82004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7091" y="6444525"/>
            <a:ext cx="652344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A147AA8-BCD7-4295-9AE9-0ECC672D555C}"/>
              </a:ext>
            </a:extLst>
          </p:cNvPr>
          <p:cNvGrpSpPr/>
          <p:nvPr/>
        </p:nvGrpSpPr>
        <p:grpSpPr>
          <a:xfrm>
            <a:off x="578639" y="1160401"/>
            <a:ext cx="1102981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:a16="http://schemas.microsoft.com/office/drawing/2014/main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:a16="http://schemas.microsoft.com/office/drawing/2014/main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:a16="http://schemas.microsoft.com/office/drawing/2014/main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:a16="http://schemas.microsoft.com/office/drawing/2014/main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:a16="http://schemas.microsoft.com/office/drawing/2014/main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:a16="http://schemas.microsoft.com/office/drawing/2014/main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:a16="http://schemas.microsoft.com/office/drawing/2014/main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:a16="http://schemas.microsoft.com/office/drawing/2014/main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:a16="http://schemas.microsoft.com/office/drawing/2014/main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:a16="http://schemas.microsoft.com/office/drawing/2014/main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:a16="http://schemas.microsoft.com/office/drawing/2014/main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:a16="http://schemas.microsoft.com/office/drawing/2014/main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:a16="http://schemas.microsoft.com/office/drawing/2014/main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:a16="http://schemas.microsoft.com/office/drawing/2014/main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:a16="http://schemas.microsoft.com/office/drawing/2014/main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:a16="http://schemas.microsoft.com/office/drawing/2014/main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:a16="http://schemas.microsoft.com/office/drawing/2014/main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:a16="http://schemas.microsoft.com/office/drawing/2014/main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:a16="http://schemas.microsoft.com/office/drawing/2014/main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:a16="http://schemas.microsoft.com/office/drawing/2014/main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:a16="http://schemas.microsoft.com/office/drawing/2014/main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:a16="http://schemas.microsoft.com/office/drawing/2014/main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:a16="http://schemas.microsoft.com/office/drawing/2014/main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:a16="http://schemas.microsoft.com/office/drawing/2014/main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:a16="http://schemas.microsoft.com/office/drawing/2014/main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:a16="http://schemas.microsoft.com/office/drawing/2014/main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:a16="http://schemas.microsoft.com/office/drawing/2014/main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61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:a16="http://schemas.microsoft.com/office/drawing/2014/main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923"/>
                  </a:spcAft>
                </a:pPr>
                <a:endParaRPr lang="en-US" sz="110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19594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F0612A5A-998B-4BB7-BFB0-2C322290AC35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3B4D0426-3670-4457-942A-3BF76BAEFD30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B1DA40-3A99-42F1-9629-19A6D69B86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chemeClr val="bg2">
              <a:lumMod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91BB69-90CF-42F9-8894-E235CC4B4FDB}"/>
              </a:ext>
            </a:extLst>
          </p:cNvPr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73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C7F-0A3C-4C72-B12E-1C6963271F57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22E0-9153-4A97-A1BE-A1DEC51CD599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sockanc15@rkn.gov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ternet.garant.ru/#/document/404991865/entry/5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20" y="2822249"/>
            <a:ext cx="10552980" cy="16117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Cond Black" panose="020B0A06020101010102" charset="0"/>
                <a:cs typeface="DIN Pro Cond Black" panose="020B0A06020101010102" charset="0"/>
              </a:rPr>
              <a:t>«Соблюдение требований законодательства Российской Федерации в части распространения материалов и сообщений иностранных агентов»</a:t>
            </a:r>
            <a:endParaRPr lang="en-US" sz="3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Pro Cond Black" panose="020B0A06020101010102" charset="0"/>
              <a:cs typeface="DIN Pro Cond Black" panose="020B0A0602010101010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DA243C-6ED1-4298-BA0A-E8CD3EBBF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4300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84F86E8D-437B-598C-6AAE-4E046D35D534}"/>
              </a:ext>
            </a:extLst>
          </p:cNvPr>
          <p:cNvSpPr txBox="1">
            <a:spLocks/>
          </p:cNvSpPr>
          <p:nvPr/>
        </p:nvSpPr>
        <p:spPr>
          <a:xfrm>
            <a:off x="1676400" y="5868531"/>
            <a:ext cx="9144000" cy="500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1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7955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5911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3865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1820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9776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7732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5687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3641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Владикавказ, 2023</a:t>
            </a:r>
          </a:p>
        </p:txBody>
      </p:sp>
    </p:spTree>
    <p:extLst>
      <p:ext uri="{BB962C8B-B14F-4D97-AF65-F5344CB8AC3E}">
        <p14:creationId xmlns:p14="http://schemas.microsoft.com/office/powerpoint/2010/main" val="9579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66D6-07DE-3E60-FC9F-18E18AEB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BE5C6-5302-63BD-CCF7-48AF7CE5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938902"/>
            <a:ext cx="5022890" cy="3514043"/>
          </a:xfrm>
          <a:solidFill>
            <a:schemeClr val="bg2"/>
          </a:solidFill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/>
              <a:t>… Наиболее активно в последний месяц в интернете продвигают некий </a:t>
            </a:r>
            <a:r>
              <a:rPr lang="ru-RU" sz="1800" dirty="0">
                <a:solidFill>
                  <a:schemeClr val="accent3"/>
                </a:solidFill>
              </a:rPr>
              <a:t>Фонд поддержки свободы прессы</a:t>
            </a:r>
            <a:r>
              <a:rPr lang="ru-RU" sz="1800" dirty="0"/>
              <a:t>, где указан московский телефон и адрес: Троицкий  переулок, д. 2. </a:t>
            </a:r>
            <a:br>
              <a:rPr lang="ru-RU" sz="1800" dirty="0"/>
            </a:br>
            <a:r>
              <a:rPr lang="ru-RU" sz="1800" dirty="0"/>
              <a:t>Если попытаться найти адрес этого фонда на карте Москвы, можно выяснить, что ранее там же были зарегистрированы «Независимая психиатрическая ассоциация России» 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0E71B-E032-60EC-6A22-8D941930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4B4BFE7-8A11-4782-55D2-0E5FE38AB22E}"/>
              </a:ext>
            </a:extLst>
          </p:cNvPr>
          <p:cNvSpPr txBox="1">
            <a:spLocks/>
          </p:cNvSpPr>
          <p:nvPr/>
        </p:nvSpPr>
        <p:spPr>
          <a:xfrm>
            <a:off x="6284447" y="1938902"/>
            <a:ext cx="5322046" cy="351404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dirty="0"/>
              <a:t>... Наиболее активно в последний месяц в интернете продвигают некий </a:t>
            </a:r>
            <a:r>
              <a:rPr lang="ru-RU" sz="1800" dirty="0">
                <a:solidFill>
                  <a:schemeClr val="accent3"/>
                </a:solidFill>
              </a:rPr>
              <a:t>Фонд поддержки свободы прессы </a:t>
            </a:r>
            <a:r>
              <a:rPr lang="ru-RU" sz="1800" dirty="0">
                <a:solidFill>
                  <a:schemeClr val="accent1"/>
                </a:solidFill>
              </a:rPr>
              <a:t>(организация, выполняющая функции иностранного агента, внесена в реестр под № 26 30.12.2014)</a:t>
            </a:r>
            <a:r>
              <a:rPr lang="ru-RU" sz="1800" dirty="0"/>
              <a:t>, где указан московский телефон и адрес Троицкий  переулок, д.2. Если попытаться найти адрес этого фонда на карте Москвы, можно выяснить, что ранее там же были зарегистрированы «Независимая психиатрическая ассоциация России» …</a:t>
            </a: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8006649D-5D1E-9E54-B5B7-C72400BB6F92}"/>
              </a:ext>
            </a:extLst>
          </p:cNvPr>
          <p:cNvSpPr/>
          <p:nvPr/>
        </p:nvSpPr>
        <p:spPr>
          <a:xfrm rot="5400000">
            <a:off x="5318522" y="3429503"/>
            <a:ext cx="1178064" cy="350530"/>
          </a:xfrm>
          <a:prstGeom prst="triangle">
            <a:avLst>
              <a:gd name="adj" fmla="val 5035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7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0DC533-8B70-1897-4261-20C3CFB56921}"/>
              </a:ext>
            </a:extLst>
          </p:cNvPr>
          <p:cNvSpPr/>
          <p:nvPr/>
        </p:nvSpPr>
        <p:spPr>
          <a:xfrm>
            <a:off x="1016000" y="1159699"/>
            <a:ext cx="10784114" cy="41319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+mn-lt"/>
                <a:cs typeface="Times New Roman" panose="02020603050405020304" pitchFamily="18" charset="0"/>
              </a:rPr>
              <a:t>Данную информацию (без соответствующей маркировки)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+mn-lt"/>
                <a:cs typeface="Times New Roman" panose="02020603050405020304" pitchFamily="18" charset="0"/>
              </a:rPr>
              <a:t>ЗАПРЕЩЕНО РАЗМЕЩАТЬ В СОЦИАЛЬНЫХ СЕТЯХ СМИ 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+mn-lt"/>
                <a:cs typeface="Times New Roman" panose="02020603050405020304" pitchFamily="18" charset="0"/>
              </a:rPr>
              <a:t>ДРУГИХ ПЛОЩАДКАХ В ИНТЕРНЕТЕ!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ru-RU" sz="2000" b="1" dirty="0">
                <a:ea typeface="+mn-lt"/>
                <a:cs typeface="Times New Roman" pitchFamily="18" charset="0"/>
              </a:rPr>
              <a:t>Например,</a:t>
            </a:r>
            <a:r>
              <a:rPr lang="ru-RU" sz="2000" dirty="0">
                <a:ea typeface="+mn-lt"/>
                <a:cs typeface="Times New Roman" pitchFamily="18" charset="0"/>
              </a:rPr>
              <a:t> запрещено ее распространение на сайте «Московский комсомолец» и в группе издания в социальной сети «</a:t>
            </a:r>
            <a:r>
              <a:rPr lang="ru-RU" sz="2000" dirty="0" err="1">
                <a:ea typeface="+mn-lt"/>
                <a:cs typeface="Times New Roman" pitchFamily="18" charset="0"/>
              </a:rPr>
              <a:t>ВКонтакте</a:t>
            </a:r>
            <a:r>
              <a:rPr lang="ru-RU" sz="2000" dirty="0">
                <a:ea typeface="+mn-lt"/>
                <a:cs typeface="Times New Roman" pitchFamily="18" charset="0"/>
              </a:rPr>
              <a:t>» (контакты соц. сетей должны быть указаны на сайтах СМИ). </a:t>
            </a:r>
          </a:p>
          <a:p>
            <a:pPr algn="just"/>
            <a:endParaRPr lang="ru-RU" sz="2000" dirty="0">
              <a:ea typeface="+mn-lt"/>
              <a:cs typeface="Times New Roman" pitchFamily="18" charset="0"/>
            </a:endParaRPr>
          </a:p>
          <a:p>
            <a:pPr algn="just"/>
            <a:r>
              <a:rPr lang="ru-RU" sz="2000" b="1" dirty="0">
                <a:ea typeface="+mn-lt"/>
                <a:cs typeface="Times New Roman" pitchFamily="18" charset="0"/>
              </a:rPr>
              <a:t>Нарушением</a:t>
            </a:r>
            <a:r>
              <a:rPr lang="ru-RU" sz="2000" dirty="0">
                <a:ea typeface="+mn-lt"/>
                <a:cs typeface="Times New Roman" pitchFamily="18" charset="0"/>
              </a:rPr>
              <a:t> также признается указание сокращенных или неполных названий иностранного агента (без соответствующей маркировки), в том случае, если по смыслу материала однозначно понятно, что речь идет именно о конкретном иностранном агенте.</a:t>
            </a:r>
            <a:r>
              <a:rPr lang="ru-RU" sz="2000" b="1" dirty="0">
                <a:solidFill>
                  <a:srgbClr val="FF0000"/>
                </a:solidFill>
                <a:ea typeface="+mn-lt"/>
                <a:cs typeface="Times New Roman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rgbClr val="FF0000"/>
              </a:solidFill>
              <a:ea typeface="+mn-lt"/>
              <a:cs typeface="Times New Roman" pitchFamily="18" charset="0"/>
            </a:endParaRPr>
          </a:p>
          <a:p>
            <a:pPr algn="just"/>
            <a:r>
              <a:rPr lang="ru-RU" sz="2000" b="1" dirty="0">
                <a:ea typeface="+mn-lt"/>
                <a:cs typeface="Times New Roman" pitchFamily="18" charset="0"/>
              </a:rPr>
              <a:t>Например: 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D7770802-FC33-3AA4-0C3F-535AA9778585}"/>
              </a:ext>
            </a:extLst>
          </p:cNvPr>
          <p:cNvSpPr/>
          <p:nvPr/>
        </p:nvSpPr>
        <p:spPr>
          <a:xfrm>
            <a:off x="2325698" y="4832586"/>
            <a:ext cx="3408395" cy="175559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АНО СПН «Проект Апрель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 (имеется в виду «</a:t>
            </a:r>
            <a:r>
              <a:rPr lang="ru-RU" sz="2000" dirty="0">
                <a:cs typeface="Times New Roman" panose="02020603050405020304" pitchFamily="18" charset="0"/>
              </a:rPr>
              <a:t>Автономная некоммерческая организация социальной поддержки населения «Проект Апрель»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596325-7027-6663-6808-3FD1C398FD8A}"/>
              </a:ext>
            </a:extLst>
          </p:cNvPr>
          <p:cNvSpPr/>
          <p:nvPr/>
        </p:nvSpPr>
        <p:spPr>
          <a:xfrm>
            <a:off x="6885957" y="4862094"/>
            <a:ext cx="3410857" cy="17410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Левада-Центр (имеется в виду Автономная Некоммерческая Организация «Аналитический Центр Юрия Левады»)</a:t>
            </a:r>
          </a:p>
        </p:txBody>
      </p:sp>
      <p:sp>
        <p:nvSpPr>
          <p:cNvPr id="10" name="Умножение 9">
            <a:extLst>
              <a:ext uri="{FF2B5EF4-FFF2-40B4-BE49-F238E27FC236}">
                <a16:creationId xmlns:a16="http://schemas.microsoft.com/office/drawing/2014/main" id="{5DF12DE8-3015-9952-C359-DF8EA3639EAB}"/>
              </a:ext>
            </a:extLst>
          </p:cNvPr>
          <p:cNvSpPr/>
          <p:nvPr/>
        </p:nvSpPr>
        <p:spPr>
          <a:xfrm>
            <a:off x="0" y="3679802"/>
            <a:ext cx="1222944" cy="8520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3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96932F2-F559-BB9F-870B-46124BC7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10085544" cy="69273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DIN Pro Cond Black" panose="020B0A06020101010102" charset="0"/>
                <a:ea typeface="Tahoma" pitchFamily="34" charset="0"/>
                <a:cs typeface="DIN Pro Cond Black" panose="020B0A06020101010102" charset="0"/>
              </a:rPr>
              <a:t>Материалы иностранных агентов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B8BDC-653E-E7A4-7597-A6DFE76E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1" y="1154896"/>
            <a:ext cx="6196707" cy="5375299"/>
          </a:xfrm>
        </p:spPr>
        <p:txBody>
          <a:bodyPr>
            <a:noAutofit/>
          </a:bodyPr>
          <a:lstStyle/>
          <a:p>
            <a:pPr marL="623888" indent="0" algn="ctr">
              <a:buNone/>
            </a:pPr>
            <a:r>
              <a:rPr lang="ru-RU" sz="2000" dirty="0">
                <a:cs typeface="Times New Roman" pitchFamily="18" charset="0"/>
              </a:rPr>
              <a:t>Материалы, производимые и (или) распространяемые иностранным агентом должны сопровождаться указанием на то, что эти материалы (информация) произведены, распространены и (или) направлены иностранным агентом либо касаются деятельности такого агента.</a:t>
            </a:r>
          </a:p>
          <a:p>
            <a:pPr marL="623888" indent="0" algn="ctr">
              <a:buNone/>
            </a:pPr>
            <a:r>
              <a:rPr lang="ru-RU" sz="2000" dirty="0">
                <a:solidFill>
                  <a:srgbClr val="0070C0"/>
                </a:solidFill>
                <a:latin typeface="DIN Pro Cond Medium" panose="020B0606020101010102" charset="0"/>
                <a:cs typeface="DIN Pro Cond Medium" panose="020B0606020101010102" charset="0"/>
              </a:rPr>
              <a:t>Материалы, производимые и (или) распространяемые учредителем, членом, участником, руководителем общественного объединения, действующего без образования юридического лица, руководителем юридического лица, включенного в реестр, или лицом, входящим в состав органа такого лица должны сопровождаться указанием на то, что эти материалы (информация) произведены, распространены и (или) направлены такими лицами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623888" indent="0" algn="ctr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Правила размещения указаний, в том числе требований к их размещению, а также формы указаний утверждены постановлением Правительства Российской Федерации от 22.11.2022 года № 2108.</a:t>
            </a:r>
          </a:p>
          <a:p>
            <a:pPr marL="623888" indent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A9D1F-3DF6-C2BD-1B69-A9290364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40649-223C-75C3-2034-F627F851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6029" t="12504" r="26757" b="5846"/>
          <a:stretch>
            <a:fillRect/>
          </a:stretch>
        </p:blipFill>
        <p:spPr bwMode="auto">
          <a:xfrm>
            <a:off x="6685471" y="1130061"/>
            <a:ext cx="5063705" cy="521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49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D05E7-195F-E457-9A26-BD87B219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УКАЗАНИЯ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B83CA6-195F-AF56-2E61-8F94B61F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4318E91A-A12E-8365-20F3-BC18C4EB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235" t="44907" r="31630" b="37192"/>
          <a:stretch>
            <a:fillRect/>
          </a:stretch>
        </p:blipFill>
        <p:spPr bwMode="auto">
          <a:xfrm>
            <a:off x="346282" y="1192484"/>
            <a:ext cx="4291820" cy="24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68778A84-A95A-9180-D4FA-95E792BD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0051" t="52055" r="31689" b="29687"/>
          <a:stretch>
            <a:fillRect/>
          </a:stretch>
        </p:blipFill>
        <p:spPr bwMode="auto">
          <a:xfrm>
            <a:off x="346282" y="4239491"/>
            <a:ext cx="4368935" cy="21009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6C508B-3BCB-BED6-84DF-C9940E4BBE49}"/>
              </a:ext>
            </a:extLst>
          </p:cNvPr>
          <p:cNvSpPr txBox="1"/>
          <p:nvPr/>
        </p:nvSpPr>
        <p:spPr>
          <a:xfrm>
            <a:off x="5538156" y="1192484"/>
            <a:ext cx="56699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itchFamily="18" charset="0"/>
              </a:rPr>
              <a:t>Материалы, производимые и (или) распространяемые учредителем, членом, участником, руководителем общественного объединения, действующего без образования юридического лица, руководителем юридического лица, включенного в реестр, или лицом, входящим в состав органа такого лица</a:t>
            </a:r>
            <a:endParaRPr lang="ru-RU" sz="2400" b="1" dirty="0">
              <a:solidFill>
                <a:srgbClr val="FF0000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2B71A9-91B0-8307-5A3E-249375836850}"/>
              </a:ext>
            </a:extLst>
          </p:cNvPr>
          <p:cNvSpPr txBox="1"/>
          <p:nvPr/>
        </p:nvSpPr>
        <p:spPr>
          <a:xfrm>
            <a:off x="5538157" y="4473889"/>
            <a:ext cx="52793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itchFamily="18" charset="0"/>
              </a:rPr>
              <a:t>Материалы, производимые и (или) распространяемые иностранным агентом</a:t>
            </a:r>
            <a:endParaRPr lang="ru-RU" sz="2800" b="1" dirty="0">
              <a:solidFill>
                <a:srgbClr val="FF0000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F5313BD9-3D40-3287-99B6-674DD22AEA5A}"/>
              </a:ext>
            </a:extLst>
          </p:cNvPr>
          <p:cNvSpPr/>
          <p:nvPr/>
        </p:nvSpPr>
        <p:spPr>
          <a:xfrm rot="5400000">
            <a:off x="4555365" y="2122371"/>
            <a:ext cx="641195" cy="20805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7A4DA10E-B2FE-FD22-FA64-B0FC85C016CD}"/>
              </a:ext>
            </a:extLst>
          </p:cNvPr>
          <p:cNvSpPr/>
          <p:nvPr/>
        </p:nvSpPr>
        <p:spPr>
          <a:xfrm rot="5400000">
            <a:off x="4593923" y="5084756"/>
            <a:ext cx="641195" cy="20805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8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258792"/>
            <a:ext cx="9575264" cy="5520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ПРИМЕР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6A7C73E-ED26-76BB-2E17-E53242AA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750" t="24691" r="10807" b="8333"/>
          <a:stretch>
            <a:fillRect/>
          </a:stretch>
        </p:blipFill>
        <p:spPr bwMode="auto">
          <a:xfrm>
            <a:off x="1414732" y="983412"/>
            <a:ext cx="9438405" cy="47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70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/>
          <a:srcRect l="16915" t="9549" r="16702" b="4933"/>
          <a:stretch>
            <a:fillRect/>
          </a:stretch>
        </p:blipFill>
        <p:spPr bwMode="auto">
          <a:xfrm>
            <a:off x="585240" y="414103"/>
            <a:ext cx="10972175" cy="60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600" dirty="0"/>
              <a:t>по ч. 2.1 ст. 13.15 КоАП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9" y="1382574"/>
            <a:ext cx="9661796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 2.1 ст. 13.15 КоАП РФ </a:t>
            </a:r>
          </a:p>
          <a:p>
            <a:pPr marL="0" indent="0" algn="ju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18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Распространение в средствах массовой информации и в сообщениях и материалах средств массовой информации в информационно-телекоммуникационных сетях информации об иностранных агентах (за исключением информации, размещаемой в единых государственных реестрах и государственных информационных системах, предусмотренных законодательством Российской Федерации) либо производимых ими материалов без указания на статус иностранного агента – влечет </a:t>
            </a:r>
            <a:r>
              <a:rPr lang="ru-RU" sz="1800" b="1" dirty="0">
                <a:solidFill>
                  <a:srgbClr val="000000"/>
                </a:solidFill>
              </a:rPr>
              <a:t>наложение административного штрафа </a:t>
            </a:r>
            <a:r>
              <a:rPr lang="ru-RU" sz="1800" b="1" dirty="0">
                <a:solidFill>
                  <a:srgbClr val="000000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: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800" dirty="0">
                <a:solidFill>
                  <a:srgbClr val="002060"/>
                </a:solidFill>
              </a:rPr>
              <a:t>на граждан от 2 тысяч до 2 тысяч 500 рублей с конфискацией предмета административного правонарушения либо без таковой;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800" dirty="0">
                <a:solidFill>
                  <a:srgbClr val="002060"/>
                </a:solidFill>
              </a:rPr>
              <a:t>на должностных лиц – от 4 тысяч до 5 тысяч рублей с конфискацией предмета административного правонарушения либо без таковой;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800" dirty="0">
                <a:solidFill>
                  <a:srgbClr val="002060"/>
                </a:solidFill>
              </a:rPr>
              <a:t>на юридических лиц – от 40 тысяч до 50 тысяч рублей с конфискацией предмета административного правонарушения либо без таковой.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8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083A6-B9B6-C689-09FE-0DBBDBD3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145FA-1FAE-667B-333A-86B00488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208" y="1337014"/>
            <a:ext cx="6561758" cy="1969324"/>
          </a:xfrm>
        </p:spPr>
        <p:txBody>
          <a:bodyPr>
            <a:noAutofit/>
          </a:bodyPr>
          <a:lstStyle/>
          <a:p>
            <a:r>
              <a:rPr lang="ru-RU" sz="2000" dirty="0"/>
              <a:t>Отсутствие  указания является нарушением и средству массовой информации может быть выдано письменное </a:t>
            </a:r>
            <a:r>
              <a:rPr lang="ru-RU" sz="2000" dirty="0">
                <a:solidFill>
                  <a:schemeClr val="accent3"/>
                </a:solidFill>
              </a:rPr>
              <a:t>предупреждение</a:t>
            </a:r>
            <a:r>
              <a:rPr lang="ru-RU" sz="2000" dirty="0"/>
              <a:t>;</a:t>
            </a:r>
          </a:p>
          <a:p>
            <a:r>
              <a:rPr lang="ru-RU" sz="2000" dirty="0"/>
              <a:t>В случае неоднократного (в течение 12 месяцев) нарушения требований – Роскомнадзор вправе направить </a:t>
            </a:r>
            <a:r>
              <a:rPr lang="ru-RU" sz="2000" dirty="0">
                <a:solidFill>
                  <a:schemeClr val="accent3"/>
                </a:solidFill>
              </a:rPr>
              <a:t>исковое заявление </a:t>
            </a:r>
            <a:r>
              <a:rPr lang="ru-RU" sz="2000" dirty="0"/>
              <a:t>в суд  </a:t>
            </a:r>
            <a:r>
              <a:rPr lang="ru-RU" sz="2000" dirty="0">
                <a:solidFill>
                  <a:schemeClr val="accent3"/>
                </a:solidFill>
              </a:rPr>
              <a:t>о прекращении деятельности СМИ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05F13E-F078-554F-4271-14E08C4B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8EF570-77FD-989B-3C5E-7D19E7B4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6" y="1337013"/>
            <a:ext cx="3249531" cy="39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C0859-5474-C494-193B-4E5F42F64DA2}"/>
              </a:ext>
            </a:extLst>
          </p:cNvPr>
          <p:cNvSpPr txBox="1"/>
          <p:nvPr/>
        </p:nvSpPr>
        <p:spPr>
          <a:xfrm>
            <a:off x="4920808" y="4042824"/>
            <a:ext cx="2765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2021 </a:t>
            </a:r>
            <a:r>
              <a:rPr lang="ru-RU" sz="2800" dirty="0"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→</a:t>
            </a:r>
            <a:r>
              <a:rPr lang="ru-RU" sz="2800" dirty="0"/>
              <a:t> </a:t>
            </a:r>
            <a:r>
              <a:rPr lang="ru-RU" sz="4000" dirty="0">
                <a:latin typeface="+mj-lt"/>
              </a:rPr>
              <a:t>0</a:t>
            </a:r>
            <a:r>
              <a:rPr lang="ru-RU" sz="2800" dirty="0"/>
              <a:t> нарушений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4009E-A671-5D63-BE08-A6E31A9AC625}"/>
              </a:ext>
            </a:extLst>
          </p:cNvPr>
          <p:cNvSpPr txBox="1"/>
          <p:nvPr/>
        </p:nvSpPr>
        <p:spPr>
          <a:xfrm>
            <a:off x="4920808" y="4745351"/>
            <a:ext cx="2765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2022 </a:t>
            </a:r>
            <a:r>
              <a:rPr lang="ru-RU" sz="2800" dirty="0"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→</a:t>
            </a:r>
            <a:r>
              <a:rPr lang="ru-RU" sz="2800" dirty="0"/>
              <a:t> </a:t>
            </a:r>
            <a:r>
              <a:rPr lang="ru-RU" sz="4000" dirty="0">
                <a:latin typeface="+mj-lt"/>
              </a:rPr>
              <a:t>0</a:t>
            </a:r>
            <a:r>
              <a:rPr lang="ru-RU" sz="2800" dirty="0"/>
              <a:t> нарушений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EB087-0CAB-C654-CF0D-04A74250DD5C}"/>
              </a:ext>
            </a:extLst>
          </p:cNvPr>
          <p:cNvSpPr txBox="1"/>
          <p:nvPr/>
        </p:nvSpPr>
        <p:spPr>
          <a:xfrm>
            <a:off x="4932030" y="5453520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2023 </a:t>
            </a:r>
            <a:r>
              <a:rPr lang="ru-RU" sz="2800" dirty="0"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→</a:t>
            </a:r>
            <a:r>
              <a:rPr lang="ru-RU" sz="2800" dirty="0"/>
              <a:t> </a:t>
            </a:r>
            <a:r>
              <a:rPr lang="ru-RU" sz="4000" dirty="0">
                <a:latin typeface="+mj-lt"/>
              </a:rPr>
              <a:t>0</a:t>
            </a:r>
            <a:r>
              <a:rPr lang="ru-RU" sz="2800" dirty="0"/>
              <a:t> нарушения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28D8C-1D6D-D759-2007-112D90D91030}"/>
              </a:ext>
            </a:extLst>
          </p:cNvPr>
          <p:cNvSpPr txBox="1"/>
          <p:nvPr/>
        </p:nvSpPr>
        <p:spPr>
          <a:xfrm>
            <a:off x="4502987" y="3796315"/>
            <a:ext cx="5408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Количество выявленных нарушений </a:t>
            </a:r>
          </a:p>
        </p:txBody>
      </p:sp>
    </p:spTree>
    <p:extLst>
      <p:ext uri="{BB962C8B-B14F-4D97-AF65-F5344CB8AC3E}">
        <p14:creationId xmlns:p14="http://schemas.microsoft.com/office/powerpoint/2010/main" val="273660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6FD6CE-B117-E465-F101-0C0B35CF2F9E}"/>
              </a:ext>
            </a:extLst>
          </p:cNvPr>
          <p:cNvSpPr/>
          <p:nvPr/>
        </p:nvSpPr>
        <p:spPr>
          <a:xfrm>
            <a:off x="1569448" y="1750971"/>
            <a:ext cx="9448322" cy="364548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С 1 декабря 2022 года согласно Федеральному закону от 14 июля 2022 г.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N 255-ФЗ «О контроле за деятельностью лиц, находящихся под иностранным влиянием»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Министерство юстиции РФ ведет единый реестр </a:t>
            </a:r>
            <a:r>
              <a:rPr lang="ru-RU" sz="2400" b="1" dirty="0" err="1">
                <a:solidFill>
                  <a:schemeClr val="tx1"/>
                </a:solidFill>
                <a:cs typeface="Times New Roman" pitchFamily="18" charset="0"/>
              </a:rPr>
              <a:t>иноагентов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Полный список физических и юридических лиц, включенных в реестр, а также подробную информацию можно найти на сайте Министерства юстиции РФ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https://minjust.gov.ru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 в разделе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Деятельность/Направления деятельности/Деятельность в сфере иностранных агентов/Описание/Реестр иностранных агентов.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2298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6913C-B39A-C4BA-FA4E-09620638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600" dirty="0"/>
              <a:t>по ст. 19.34 КоАП РФ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16429C-B924-1F58-A4C4-E2470BA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604C93C-8BF8-364E-59D6-C558E660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0684" y="1308802"/>
            <a:ext cx="1187997" cy="15479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475DD9-A906-7DCC-8981-603692611B99}"/>
              </a:ext>
            </a:extLst>
          </p:cNvPr>
          <p:cNvSpPr txBox="1"/>
          <p:nvPr/>
        </p:nvSpPr>
        <p:spPr>
          <a:xfrm>
            <a:off x="405904" y="2930568"/>
            <a:ext cx="33575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 нарушение порядка деятельности иностранного агента предусмотрена административная ответственность 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588E17B7-F822-43ED-F6E8-544A70C84C59}"/>
              </a:ext>
            </a:extLst>
          </p:cNvPr>
          <p:cNvSpPr/>
          <p:nvPr/>
        </p:nvSpPr>
        <p:spPr>
          <a:xfrm rot="16200000">
            <a:off x="3164497" y="3376763"/>
            <a:ext cx="3218312" cy="1187998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EBF648D-E996-A8E5-314F-0BED9D22E1B1}"/>
              </a:ext>
            </a:extLst>
          </p:cNvPr>
          <p:cNvSpPr txBox="1">
            <a:spLocks/>
          </p:cNvSpPr>
          <p:nvPr/>
        </p:nvSpPr>
        <p:spPr>
          <a:xfrm>
            <a:off x="5815230" y="2361606"/>
            <a:ext cx="4155688" cy="657802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часть 4 статьи 19.34 КоАП РФ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5AF5E60-6263-85C5-D446-7F357EABD736}"/>
              </a:ext>
            </a:extLst>
          </p:cNvPr>
          <p:cNvSpPr txBox="1">
            <a:spLocks/>
          </p:cNvSpPr>
          <p:nvPr/>
        </p:nvSpPr>
        <p:spPr>
          <a:xfrm>
            <a:off x="5815230" y="3287279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часть 5 статьи 19.34 КоАП РФ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95BE520-A6A9-A1F2-BF94-F98297ADA13B}"/>
              </a:ext>
            </a:extLst>
          </p:cNvPr>
          <p:cNvSpPr txBox="1">
            <a:spLocks/>
          </p:cNvSpPr>
          <p:nvPr/>
        </p:nvSpPr>
        <p:spPr>
          <a:xfrm>
            <a:off x="5815230" y="4195304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DIN Pro Cond Medium" panose="020B0606020101010102" charset="0"/>
                <a:cs typeface="DIN Pro Cond Medium" panose="020B0606020101010102" charset="0"/>
              </a:rPr>
              <a:t>часть 8 статьи 19.34 КоАП РФ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Pro Cond Medium" panose="020B0606020101010102" charset="0"/>
              <a:cs typeface="DIN Pro Cond Medium" panose="020B0606020101010102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7AC9EA1C-990B-16D1-8828-81BDD06D2D46}"/>
              </a:ext>
            </a:extLst>
          </p:cNvPr>
          <p:cNvSpPr txBox="1">
            <a:spLocks/>
          </p:cNvSpPr>
          <p:nvPr/>
        </p:nvSpPr>
        <p:spPr>
          <a:xfrm>
            <a:off x="5815230" y="5062951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DIN Pro Cond Medium" panose="020B0606020101010102" charset="0"/>
                <a:cs typeface="DIN Pro Cond Medium" panose="020B0606020101010102" charset="0"/>
              </a:rPr>
              <a:t>часть 9 статьи 19.34 КоАП РФ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Pro Cond Medium" panose="020B0606020101010102" charset="0"/>
              <a:cs typeface="DIN Pro Cond Medium" panose="020B0606020101010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AAD57-31BD-5232-33B5-49B13B1D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10229094" cy="144428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СОБЛЮДЕНИЕ ТРЕБОВАНИЙ ЗАКОНОДАТЕЛЬСТВА РОССИЙСКОЙ ФЕДЕРАЦИИ </a:t>
            </a:r>
            <a:br>
              <a:rPr lang="ru-RU" sz="2000" dirty="0"/>
            </a:br>
            <a:r>
              <a:rPr lang="ru-RU" sz="2000" dirty="0"/>
              <a:t>В ЧАСТИ РАСПРОСТРАНЕНИЯ МАТЕРИАЛОВ И СООБЩЕНИЙ ИНОСТРАННЫХ АГЕНТОВ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058F6-0FA1-9038-4F04-3070B6C2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589" y="1785667"/>
            <a:ext cx="7136992" cy="442556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ЦЕЛЬ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002060"/>
                </a:solidFill>
              </a:rPr>
              <a:t>ИНФОРМИРОВАНИЕ РОССИЙСКИХ ГРАЖДАН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ОБ ИСТОЧНИКЕ ПОЛУЧЕНИЯ ИНФОРМАЦИИ, КОТОРОЕ ДАЕТ ИМ ВОЗМОЖНОСТЬ ОБЪЕКТИВНО РАССМАТРИВАТЬ ПОЛУЧАЕМУЮ ИНФОРМАЦИЮ И ФОРМИРОВАТЬ СОБСТВЕННЫЕ СУЖДЕНИЯ, А ТАКЖЕ ОЦЕНКУ ОТНОСИТЕЛЬНО НЕЁ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3A81E-80D7-C93D-89EF-4811E93E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DEAB3E0-ECC8-7088-3CCE-3956922123F9}"/>
              </a:ext>
            </a:extLst>
          </p:cNvPr>
          <p:cNvSpPr/>
          <p:nvPr/>
        </p:nvSpPr>
        <p:spPr>
          <a:xfrm rot="5400000">
            <a:off x="132691" y="2697472"/>
            <a:ext cx="4700908" cy="2326606"/>
          </a:xfrm>
          <a:prstGeom prst="triangle">
            <a:avLst>
              <a:gd name="adj" fmla="val 5035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2FC24E-F973-0CDD-ED12-02C92CF38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41" y="1510320"/>
            <a:ext cx="1708029" cy="16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6913C-B39A-C4BA-FA4E-09620638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Административная практика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16429C-B924-1F58-A4C4-E2470BA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588E17B7-F822-43ED-F6E8-544A70C84C59}"/>
              </a:ext>
            </a:extLst>
          </p:cNvPr>
          <p:cNvSpPr/>
          <p:nvPr/>
        </p:nvSpPr>
        <p:spPr>
          <a:xfrm rot="16200000">
            <a:off x="3356265" y="3155078"/>
            <a:ext cx="4500614" cy="1187998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EBF648D-E996-A8E5-314F-0BED9D22E1B1}"/>
              </a:ext>
            </a:extLst>
          </p:cNvPr>
          <p:cNvSpPr txBox="1">
            <a:spLocks/>
          </p:cNvSpPr>
          <p:nvPr/>
        </p:nvSpPr>
        <p:spPr>
          <a:xfrm>
            <a:off x="580597" y="1498770"/>
            <a:ext cx="4155688" cy="657802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Часть 2.1 статьи 13.15 КоАП РФ</a:t>
            </a:r>
            <a:endParaRPr lang="ru-RU" sz="28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5AF5E60-6263-85C5-D446-7F357EABD736}"/>
              </a:ext>
            </a:extLst>
          </p:cNvPr>
          <p:cNvSpPr txBox="1">
            <a:spLocks/>
          </p:cNvSpPr>
          <p:nvPr/>
        </p:nvSpPr>
        <p:spPr>
          <a:xfrm>
            <a:off x="580597" y="2468769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Часть 4 статьи 19.34 КоАП РФ</a:t>
            </a:r>
            <a:endParaRPr lang="ru-RU" sz="28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95BE520-A6A9-A1F2-BF94-F98297ADA13B}"/>
              </a:ext>
            </a:extLst>
          </p:cNvPr>
          <p:cNvSpPr txBox="1">
            <a:spLocks/>
          </p:cNvSpPr>
          <p:nvPr/>
        </p:nvSpPr>
        <p:spPr>
          <a:xfrm>
            <a:off x="580597" y="3453624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Часть 5 статьи 19.34 КоАП РФ</a:t>
            </a:r>
            <a:endParaRPr lang="ru-RU" sz="28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7AC9EA1C-990B-16D1-8828-81BDD06D2D46}"/>
              </a:ext>
            </a:extLst>
          </p:cNvPr>
          <p:cNvSpPr txBox="1">
            <a:spLocks/>
          </p:cNvSpPr>
          <p:nvPr/>
        </p:nvSpPr>
        <p:spPr>
          <a:xfrm>
            <a:off x="617964" y="4438479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Часть 8 статьи 19.34 КоАП РФ</a:t>
            </a:r>
            <a:endParaRPr lang="ru-RU" sz="28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E90F9-B1D6-64BD-CC68-B6E42689469A}"/>
              </a:ext>
            </a:extLst>
          </p:cNvPr>
          <p:cNvSpPr txBox="1">
            <a:spLocks/>
          </p:cNvSpPr>
          <p:nvPr/>
        </p:nvSpPr>
        <p:spPr>
          <a:xfrm>
            <a:off x="617964" y="5359230"/>
            <a:ext cx="4155688" cy="640154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Часть 9 статьи 19.34 КоАП РФ</a:t>
            </a:r>
            <a:endParaRPr lang="ru-RU" sz="28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8CED6-8D79-87AF-25DB-9F61649B1BF0}"/>
              </a:ext>
            </a:extLst>
          </p:cNvPr>
          <p:cNvSpPr txBox="1"/>
          <p:nvPr/>
        </p:nvSpPr>
        <p:spPr>
          <a:xfrm>
            <a:off x="6337425" y="3108923"/>
            <a:ext cx="55520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Административная практика по Республике Северная Осетия-Алания</a:t>
            </a:r>
          </a:p>
          <a:p>
            <a:pPr algn="ctr"/>
            <a:r>
              <a:rPr lang="ru-RU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отсутствует </a:t>
            </a:r>
            <a:endParaRPr lang="ru-RU" sz="2800" dirty="0">
              <a:solidFill>
                <a:schemeClr val="accent3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45F7CAC-A9D1-D2D1-9952-2D23E6D92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Отдел контроля (надзора ) и разрешительной работы</a:t>
            </a:r>
          </a:p>
          <a:p>
            <a:endParaRPr lang="ru-RU" dirty="0"/>
          </a:p>
          <a:p>
            <a:r>
              <a:rPr lang="ru-RU" dirty="0"/>
              <a:t>тел. (8672) 333006 </a:t>
            </a:r>
          </a:p>
          <a:p>
            <a:r>
              <a:rPr lang="ru-RU" dirty="0">
                <a:hlinkClick r:id="rId2"/>
              </a:rPr>
              <a:t>rsockanc15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ru-RU" dirty="0">
                <a:hlinkClick r:id="rId2"/>
              </a:rPr>
              <a:t>rkn.gov.ru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07599-EE19-960B-5E8A-923184594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5075" y="6464300"/>
            <a:ext cx="796925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516574-EE92-AE97-99DA-4EDC13C5D5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6E29E-9096-CA63-8CD0-E280E59A534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A0E397-1FAB-46B1-BADC-202BF6D93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50829"/>
            <a:ext cx="5438114" cy="4382219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FB0B4320-4715-70EF-BCAA-323D986E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767751"/>
            <a:ext cx="5394689" cy="58593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3"/>
                </a:solidFill>
                <a:latin typeface="+mj-lt"/>
              </a:rPr>
              <a:t>ИНОСТРАННЫЙ АГЕНТ-</a:t>
            </a:r>
            <a:endParaRPr lang="en-US" sz="3600" dirty="0">
              <a:solidFill>
                <a:schemeClr val="accent3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002060"/>
                </a:solidFill>
                <a:latin typeface="DIN Pro Cond Medium" panose="020B0606020101010102" charset="0"/>
                <a:cs typeface="DIN Pro Cond Medium" panose="020B0606020101010102" charset="0"/>
              </a:rPr>
              <a:t>лицо, получившее поддержку и (или) находящееся под иностранным влиянием в иных формах и осуществляющее деятельность, виды которой установлены статьей 4 Федерального закона от 14.07.2022 года N 255-ФЗ (ред. от 28.12.2022) «О контроле за деятельностью лиц, находящихся под иностранным влиянием»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6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1ACC77-6C51-79C3-8330-79A2C5F2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9B39E2C-30E9-8DE0-ABB6-A09C1114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181820"/>
            <a:ext cx="11097538" cy="52065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российское или иностранное юридическое лицо независимо от его организационно-правовой формы;</a:t>
            </a:r>
          </a:p>
          <a:p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общественное объединение, действующее без образования юридического лица;</a:t>
            </a:r>
          </a:p>
          <a:p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иное объединение лиц;</a:t>
            </a:r>
          </a:p>
          <a:p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иностранная структура без образования юридического лица;</a:t>
            </a:r>
          </a:p>
          <a:p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физическое лицо независимо от его гражданства или при отсутствии такового.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A53006F-DE50-C708-1C53-64312FC4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anose="02020603050405020304" pitchFamily="18" charset="0"/>
              </a:rPr>
              <a:t>Иностранным агентом может быть признано 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38070-FA0E-6F2F-D315-EBF61CE32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58" y="5279366"/>
            <a:ext cx="1828801" cy="1492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2FC24E-F973-0CDD-ED12-02C92CF38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81" y="2372265"/>
            <a:ext cx="1708029" cy="16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7D73D8-B109-6258-B6C2-D2F8D56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39FA316-AB59-647A-2EF7-4CEE9423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56" y="1130060"/>
            <a:ext cx="11025895" cy="4896217"/>
          </a:xfrm>
          <a:solidFill>
            <a:schemeClr val="bg2"/>
          </a:solidFill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0" i="0" dirty="0">
                <a:solidFill>
                  <a:srgbClr val="22272F"/>
                </a:solidFill>
                <a:effectLst/>
              </a:rPr>
              <a:t>Статус иностранного агента лицо приобретает со дня, следующего за днем размещения на официальном сайте </a:t>
            </a:r>
            <a:r>
              <a:rPr lang="ru-RU" sz="2800" dirty="0"/>
              <a:t>Министерства юстиции Российской Федерации</a:t>
            </a:r>
            <a:r>
              <a:rPr lang="ru-RU" sz="2800" b="0" i="0" dirty="0">
                <a:solidFill>
                  <a:srgbClr val="22272F"/>
                </a:solidFill>
                <a:effectLst/>
              </a:rPr>
              <a:t>, в информационно-телекоммуникационной сети "Интернет" сведений о таком лице в реестре иностранных агентов (далее - реестр) в соответствии с </a:t>
            </a:r>
            <a:r>
              <a:rPr lang="ru-RU" sz="2800" b="0" i="0" u="none" strike="noStrike" dirty="0">
                <a:solidFill>
                  <a:srgbClr val="3272C0"/>
                </a:solidFill>
                <a:effectLst/>
                <a:hlinkClick r:id="rId2"/>
              </a:rPr>
              <a:t>частью 4 статьи 5</a:t>
            </a:r>
            <a:r>
              <a:rPr lang="ru-RU" sz="2800" b="0" i="0" dirty="0">
                <a:solidFill>
                  <a:srgbClr val="22272F"/>
                </a:solidFill>
                <a:effectLst/>
              </a:rPr>
              <a:t> настоящего Федерального закона, и прекращает со дня исключения таких сведений из реестра.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38070-FA0E-6F2F-D315-EBF61CE32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96" y="5101383"/>
            <a:ext cx="3588589" cy="1541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2FC24E-F973-0CDD-ED12-02C92CF38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0" y="0"/>
            <a:ext cx="1708029" cy="12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9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7D73D8-B109-6258-B6C2-D2F8D56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38070-FA0E-6F2F-D315-EBF61CE32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64" y="3927422"/>
            <a:ext cx="3419120" cy="14690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6767" y="1245171"/>
            <a:ext cx="6096000" cy="954105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ФОНД ПОДДЕРЖКИ СРЕДСТВ МАССОВОЙ ИНФОРМАЦИИ «СРЕДА»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713221"/>
            <a:ext cx="4134407" cy="267765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Включен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в реестр иностранных агентов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20.12.2017г.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Статус иностранного агента приобретен 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с 21.12.2017г.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97386" y="2743200"/>
            <a:ext cx="4294614" cy="267765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Исключен 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из реестра иностранных агентов </a:t>
            </a:r>
            <a:r>
              <a:rPr lang="ru-RU" sz="2800" dirty="0"/>
              <a:t>14.10.2022 </a:t>
            </a:r>
            <a:r>
              <a:rPr lang="ru-RU" sz="2800" dirty="0">
                <a:cs typeface="Times New Roman" pitchFamily="18" charset="0"/>
              </a:rPr>
              <a:t>г.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Прекращен статус 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иностранного агента </a:t>
            </a:r>
          </a:p>
          <a:p>
            <a:pPr algn="ctr"/>
            <a:r>
              <a:rPr lang="ru-RU" sz="2800" dirty="0">
                <a:cs typeface="Times New Roman" pitchFamily="18" charset="0"/>
              </a:rPr>
              <a:t>с 14.10.2022г.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Рустам\Desktop\x_81d5d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4" y="2179647"/>
            <a:ext cx="1524011" cy="175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69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462157"/>
            <a:ext cx="10276609" cy="69273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DIN Pro Cond Black" panose="020B0A06020101010102" charset="0"/>
                <a:cs typeface="DIN Pro Cond Black" panose="020B0A06020101010102" charset="0"/>
              </a:rPr>
              <a:t>Статья 4 Закона Российской Федерации от 27 декабря 1991 года №2124-1 «О средствах массовой информации»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88" y="1434332"/>
            <a:ext cx="9695251" cy="500584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1600" dirty="0"/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800" dirty="0"/>
              <a:t>при распространении сведений об иностранном агенте, а также их материалов средства массовой информации обязательно должны указывать на то, что эти лица выполняют функции иностранного агента (ч. 9 ст. 4 Закона РФ от 27.12.1991 № 2124-1 «О средствах массовой информации»).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действие данной нормы распространяется также на материалы и сообщения СМИ, размещаемые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в социальных сетях и других площадках в Интернете.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800" b="1" u="sng" dirty="0">
                <a:solidFill>
                  <a:srgbClr val="C00000"/>
                </a:solidFill>
              </a:rPr>
              <a:t>форма</a:t>
            </a:r>
            <a:r>
              <a:rPr lang="ru-RU" sz="2800" dirty="0"/>
              <a:t> обозначения и </a:t>
            </a:r>
            <a:r>
              <a:rPr lang="ru-RU" sz="2800" b="1" u="sng" dirty="0">
                <a:solidFill>
                  <a:srgbClr val="C00000"/>
                </a:solidFill>
              </a:rPr>
              <a:t>место</a:t>
            </a:r>
            <a:r>
              <a:rPr lang="ru-RU" sz="2800" dirty="0"/>
              <a:t> его </a:t>
            </a:r>
            <a:r>
              <a:rPr lang="ru-RU" sz="2800" b="1" u="sng" dirty="0">
                <a:solidFill>
                  <a:srgbClr val="C00000"/>
                </a:solidFill>
              </a:rPr>
              <a:t>размещения определяется самостоятельно </a:t>
            </a:r>
            <a:r>
              <a:rPr lang="ru-RU" sz="2800" dirty="0"/>
              <a:t>редакцией СМИ.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800" b="1" dirty="0">
              <a:cs typeface="DIN Pro Cond Medium" panose="020B0606020101010102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None/>
            </a:pP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C9D45-E319-5768-BE26-D56209CE0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44" y="2113471"/>
            <a:ext cx="1802566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045377" y="5375552"/>
            <a:ext cx="4676931" cy="110019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Конкретная форма обозначения на статус иностранного агента, а также на то, что цитируемые материалы созданы иностранным агентом, законодательно не закреплена. </a:t>
            </a:r>
          </a:p>
        </p:txBody>
      </p:sp>
      <p:pic>
        <p:nvPicPr>
          <p:cNvPr id="153603" name="Picture 3" descr="C:\Users\fomenko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13" y="1317259"/>
            <a:ext cx="5786437" cy="5239873"/>
          </a:xfrm>
          <a:prstGeom prst="rect">
            <a:avLst/>
          </a:prstGeom>
          <a:noFill/>
        </p:spPr>
      </p:pic>
      <p:pic>
        <p:nvPicPr>
          <p:cNvPr id="152578" name="Picture 2" descr="C:\Users\fomenko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388" y="765592"/>
            <a:ext cx="4916487" cy="4468812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87" y="239842"/>
            <a:ext cx="9581263" cy="692739"/>
          </a:xfrm>
        </p:spPr>
        <p:txBody>
          <a:bodyPr>
            <a:normAutofit/>
          </a:bodyPr>
          <a:lstStyle/>
          <a:p>
            <a:r>
              <a:rPr lang="ru-RU" sz="2400" dirty="0"/>
              <a:t>Пример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Пример нарушения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12FC984-D856-47C0-B686-D0CC3EFD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064" y="1656273"/>
            <a:ext cx="4364032" cy="4218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Согласно реестру, размещенному в открытом доступе на официальном сайте Минюста России, Воробьёв Виктор Викторович 19.06.1989 года рождения на основании статьи 6 Закона Российской Федерации от 27.12.1991 года № 2124-</a:t>
            </a:r>
            <a:r>
              <a:rPr lang="en-US" sz="28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I </a:t>
            </a:r>
            <a:r>
              <a:rPr lang="ru-RU" sz="28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«О средствах массовой информации» включен в реестр иностранных агентов под номером 342</a:t>
            </a:r>
            <a:endParaRPr lang="ru-RU" sz="2800" b="1" dirty="0">
              <a:solidFill>
                <a:schemeClr val="accent3"/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endParaRPr lang="ru-RU" sz="2800" b="1" dirty="0"/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4A2C9605-0E52-1A0B-BE07-D5B1BC63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t="9251" r="19290" b="10039"/>
          <a:stretch>
            <a:fillRect/>
          </a:stretch>
        </p:blipFill>
        <p:spPr bwMode="auto">
          <a:xfrm>
            <a:off x="275840" y="1301439"/>
            <a:ext cx="7203166" cy="526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36244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комнадзор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 доклада ГД на ВКС 03.06_правка шаблона" id="{6EF135AF-4DDA-44AD-8901-0DA2B0728C27}" vid="{48EC9E10-8F01-4974-82E9-9B1FBDCD8D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РКН широкоформатный</Template>
  <TotalTime>3639</TotalTime>
  <Words>1259</Words>
  <Application>Microsoft Office PowerPoint</Application>
  <PresentationFormat>Широкоэкранный</PresentationFormat>
  <Paragraphs>111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DIN Pro Cond Medium</vt:lpstr>
      <vt:lpstr>Calibri</vt:lpstr>
      <vt:lpstr>DIN Pro Black</vt:lpstr>
      <vt:lpstr>Arial</vt:lpstr>
      <vt:lpstr>DIN Pro Cond Black</vt:lpstr>
      <vt:lpstr>Times New Roman</vt:lpstr>
      <vt:lpstr>Роскомнадзор</vt:lpstr>
      <vt:lpstr>«Соблюдение требований законодательства Российской Федерации в части распространения материалов и сообщений иностранных агентов»</vt:lpstr>
      <vt:lpstr>СОБЛЮДЕНИЕ ТРЕБОВАНИЙ ЗАКОНОДАТЕЛЬСТВА РОССИЙСКОЙ ФЕДЕРАЦИИ  В ЧАСТИ РАСПРОСТРАНЕНИЯ МАТЕРИАЛОВ И СООБЩЕНИЙ ИНОСТРАННЫХ АГЕНТОВ</vt:lpstr>
      <vt:lpstr>Презентация PowerPoint</vt:lpstr>
      <vt:lpstr>Иностранным агентом может быть признано :</vt:lpstr>
      <vt:lpstr>Презентация PowerPoint</vt:lpstr>
      <vt:lpstr>Презентация PowerPoint</vt:lpstr>
      <vt:lpstr>Статья 4 Закона Российской Федерации от 27 декабря 1991 года №2124-1 «О средствах массовой информации» </vt:lpstr>
      <vt:lpstr>Пример обозначения</vt:lpstr>
      <vt:lpstr>Пример нарушения</vt:lpstr>
      <vt:lpstr>Пример нарушения</vt:lpstr>
      <vt:lpstr>Презентация PowerPoint</vt:lpstr>
      <vt:lpstr>Материалы иностранных агентов</vt:lpstr>
      <vt:lpstr>ФОРМА УКАЗАНИЯ </vt:lpstr>
      <vt:lpstr>ПРИМЕР</vt:lpstr>
      <vt:lpstr>Презентация PowerPoint</vt:lpstr>
      <vt:lpstr>Административная ответственность  по ч. 2.1 ст. 13.15 КоАП РФ</vt:lpstr>
      <vt:lpstr>Нарушения</vt:lpstr>
      <vt:lpstr>Презентация PowerPoint</vt:lpstr>
      <vt:lpstr>Административная ответственность  по ст. 19.34 КоАП РФ</vt:lpstr>
      <vt:lpstr>Административная практика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Беспалов Виктор Андреевич</dc:creator>
  <cp:lastModifiedBy>Кристина</cp:lastModifiedBy>
  <cp:revision>295</cp:revision>
  <cp:lastPrinted>2021-06-10T15:23:51Z</cp:lastPrinted>
  <dcterms:created xsi:type="dcterms:W3CDTF">2021-06-09T14:27:09Z</dcterms:created>
  <dcterms:modified xsi:type="dcterms:W3CDTF">2023-11-28T13:02:28Z</dcterms:modified>
</cp:coreProperties>
</file>